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1" r:id="rId3"/>
    <p:sldId id="302" r:id="rId4"/>
    <p:sldId id="303" r:id="rId5"/>
    <p:sldId id="257" r:id="rId6"/>
    <p:sldId id="261" r:id="rId7"/>
    <p:sldId id="262" r:id="rId8"/>
    <p:sldId id="263" r:id="rId9"/>
    <p:sldId id="264" r:id="rId10"/>
    <p:sldId id="265" r:id="rId12"/>
    <p:sldId id="266" r:id="rId13"/>
    <p:sldId id="267" r:id="rId14"/>
    <p:sldId id="315" r:id="rId15"/>
    <p:sldId id="316" r:id="rId16"/>
    <p:sldId id="317" r:id="rId17"/>
    <p:sldId id="268" r:id="rId18"/>
    <p:sldId id="318" r:id="rId19"/>
    <p:sldId id="319" r:id="rId20"/>
    <p:sldId id="320" r:id="rId21"/>
    <p:sldId id="321" r:id="rId22"/>
    <p:sldId id="269" r:id="rId23"/>
    <p:sldId id="323" r:id="rId2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-480" y="-10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6" name="Rectangle 4"/>
          <p:cNvSpPr>
            <a:spLocks noRo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481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20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14400" y="3197225"/>
            <a:ext cx="103632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676401"/>
            <a:ext cx="103632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21468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600" y="1411288"/>
            <a:ext cx="109728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20275" y="274638"/>
            <a:ext cx="1962125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915424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600" y="1411288"/>
            <a:ext cx="109728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97367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07767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14400" y="3143250"/>
            <a:ext cx="103632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3143248"/>
            <a:ext cx="103632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1643061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600" y="1411288"/>
            <a:ext cx="109728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600" y="1411288"/>
            <a:ext cx="109728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6"/>
          <p:cNvSpPr>
            <a:spLocks noGrp="1"/>
          </p:cNvSpPr>
          <p:nvPr>
            <p:ph type="dt" sz="half" idx="1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7"/>
          <p:cNvSpPr>
            <a:spLocks noGrp="1"/>
          </p:cNvSpPr>
          <p:nvPr>
            <p:ph type="ftr" sz="quarter" idx="1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9600" y="1411288"/>
            <a:ext cx="109728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14750" y="1054100"/>
            <a:ext cx="7871883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733" y="228600"/>
            <a:ext cx="7867669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33" y="1142984"/>
            <a:ext cx="7867667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142984"/>
            <a:ext cx="3009877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85344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35403" y="1143000"/>
            <a:ext cx="9630997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49600" y="5410200"/>
            <a:ext cx="7543851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</p:spPr>
        <p:txBody>
          <a:bodyPr vert="horz" lIns="45720" rIns="45720" rtlCol="0" anchor="ctr"/>
          <a:p>
            <a:pPr algn="ct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678613"/>
            <a:ext cx="12192000" cy="1793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86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4079A5-85B1-47F8-A8E1-F7CF69CE1A0D}" type="datetimeFigureOut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>
              <a:defRPr sz="1100">
                <a:solidFill>
                  <a:srgbClr val="636363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61" name="TextBox 9"/>
          <p:cNvSpPr txBox="1"/>
          <p:nvPr/>
        </p:nvSpPr>
        <p:spPr>
          <a:xfrm>
            <a:off x="1467168" y="501015"/>
            <a:ext cx="7200900" cy="66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ts val="4500"/>
              </a:lnSpc>
            </a:pPr>
            <a:r>
              <a:rPr lang="zh-CN" sz="3200" b="1">
                <a:latin typeface="楷体_GB2312" pitchFamily="49" charset="-122"/>
                <a:ea typeface="楷体_GB2312" pitchFamily="49" charset="-122"/>
              </a:rPr>
              <a:t>看看曲老师曾经的最爱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9840"/>
            <a:ext cx="3489960" cy="4653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960" y="1259840"/>
            <a:ext cx="4953000" cy="1325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585720"/>
            <a:ext cx="3810000" cy="381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60" y="1259840"/>
            <a:ext cx="3810000" cy="381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000500"/>
            <a:ext cx="3810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1647825"/>
            <a:ext cx="6705600" cy="4556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33" name="Rectangle 2"/>
          <p:cNvSpPr/>
          <p:nvPr/>
        </p:nvSpPr>
        <p:spPr>
          <a:xfrm>
            <a:off x="2971800" y="762000"/>
            <a:ext cx="6653213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单糖、二糖和多糖的转化过程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5363" name="Rectangle 3"/>
          <p:cNvSpPr/>
          <p:nvPr/>
        </p:nvSpPr>
        <p:spPr>
          <a:xfrm>
            <a:off x="8686800" y="4267200"/>
            <a:ext cx="1219200" cy="64516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单糖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5364" name="Rectangle 4"/>
          <p:cNvSpPr/>
          <p:nvPr/>
        </p:nvSpPr>
        <p:spPr>
          <a:xfrm>
            <a:off x="5791200" y="4267200"/>
            <a:ext cx="1219200" cy="64516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二糖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5365" name="Rectangle 5"/>
          <p:cNvSpPr/>
          <p:nvPr/>
        </p:nvSpPr>
        <p:spPr>
          <a:xfrm>
            <a:off x="2971800" y="4267200"/>
            <a:ext cx="1219200" cy="64516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多糖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7654" name="Line 6"/>
          <p:cNvSpPr/>
          <p:nvPr/>
        </p:nvSpPr>
        <p:spPr>
          <a:xfrm>
            <a:off x="2286000" y="3048000"/>
            <a:ext cx="990600" cy="1066800"/>
          </a:xfrm>
          <a:prstGeom prst="line">
            <a:avLst/>
          </a:prstGeom>
          <a:ln w="57150" cap="sq" cmpd="sng">
            <a:solidFill>
              <a:schemeClr val="accent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27655" name="Line 7"/>
          <p:cNvSpPr/>
          <p:nvPr/>
        </p:nvSpPr>
        <p:spPr>
          <a:xfrm>
            <a:off x="4876800" y="3200400"/>
            <a:ext cx="1295400" cy="990600"/>
          </a:xfrm>
          <a:prstGeom prst="line">
            <a:avLst/>
          </a:prstGeom>
          <a:ln w="57150" cap="sq" cmpd="sng">
            <a:solidFill>
              <a:schemeClr val="accent1"/>
            </a:solidFill>
            <a:prstDash val="solid"/>
            <a:miter/>
            <a:headEnd type="none" w="sm" len="sm"/>
            <a:tailEnd type="none" w="sm" len="sm"/>
          </a:ln>
        </p:spPr>
      </p:sp>
      <p:pic>
        <p:nvPicPr>
          <p:cNvPr id="102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362200"/>
            <a:ext cx="10668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Objec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14478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62200"/>
            <a:ext cx="14478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362200"/>
            <a:ext cx="13716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0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362200"/>
            <a:ext cx="12192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1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362200"/>
            <a:ext cx="135255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23622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63" name="Line 15"/>
          <p:cNvSpPr/>
          <p:nvPr/>
        </p:nvSpPr>
        <p:spPr>
          <a:xfrm>
            <a:off x="7543800" y="3200400"/>
            <a:ext cx="1600200" cy="990600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64" name="Line 16"/>
          <p:cNvSpPr/>
          <p:nvPr/>
        </p:nvSpPr>
        <p:spPr>
          <a:xfrm>
            <a:off x="4267200" y="4648200"/>
            <a:ext cx="12192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65" name="Line 17"/>
          <p:cNvSpPr/>
          <p:nvPr/>
        </p:nvSpPr>
        <p:spPr>
          <a:xfrm>
            <a:off x="7086600" y="4572000"/>
            <a:ext cx="13716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15364" grpId="0"/>
      <p:bldP spid="153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578" name="Text Box 2"/>
          <p:cNvSpPr txBox="1"/>
          <p:nvPr/>
        </p:nvSpPr>
        <p:spPr>
          <a:xfrm>
            <a:off x="2209800" y="981075"/>
            <a:ext cx="84582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、糖类的功能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600" b="1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en-US" altLang="zh-CN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            </a:t>
            </a:r>
            <a:endParaRPr lang="en-US" altLang="zh-CN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387" name="Text Box 3"/>
          <p:cNvSpPr txBox="1"/>
          <p:nvPr/>
        </p:nvSpPr>
        <p:spPr>
          <a:xfrm>
            <a:off x="2279650" y="3716338"/>
            <a:ext cx="6769100" cy="16300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作为生物体的结构成分：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核糖、脱氧核糖、纤维素</a:t>
            </a:r>
            <a:endParaRPr lang="zh-CN" altLang="en-US" sz="2800" b="1" dirty="0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2" charset="-122"/>
            </a:endParaRPr>
          </a:p>
          <a:p>
            <a:r>
              <a:rPr lang="zh-CN" altLang="en-US" b="1" dirty="0">
                <a:latin typeface="Comic Sans MS" panose="030F0702030302020204" pitchFamily="66" charset="0"/>
                <a:ea typeface="黑体" panose="02010609060101010101" pitchFamily="2" charset="-122"/>
              </a:rPr>
              <a:t> </a:t>
            </a:r>
            <a:endParaRPr lang="zh-CN" altLang="en-US" b="1" dirty="0">
              <a:latin typeface="Comic Sans MS" panose="030F0702030302020204" pitchFamily="66" charset="0"/>
              <a:ea typeface="黑体" panose="02010609060101010101" pitchFamily="2" charset="-122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2279650" y="1916113"/>
            <a:ext cx="7392988" cy="178371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作为生物体内主要能源物质：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葡萄糖、麦芽糖、 </a:t>
            </a:r>
            <a:r>
              <a:rPr lang="en-US" altLang="zh-CN" sz="2800" b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……</a:t>
            </a:r>
            <a:endParaRPr lang="en-US" altLang="zh-CN" sz="2800" b="1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2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（淀粉、糖原</a:t>
            </a:r>
            <a:r>
              <a:rPr lang="en-US" altLang="zh-CN" sz="2800" b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储能物质）</a:t>
            </a:r>
            <a:endParaRPr lang="zh-CN" altLang="en-US" sz="2800" b="1" dirty="0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457" t="41213" r="16697" b="18692"/>
          <a:stretch>
            <a:fillRect/>
          </a:stretch>
        </p:blipFill>
        <p:spPr>
          <a:xfrm>
            <a:off x="217805" y="1826895"/>
            <a:ext cx="11756390" cy="2994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1783080"/>
            <a:ext cx="2462530" cy="279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8776" r="10398"/>
          <a:stretch>
            <a:fillRect/>
          </a:stretch>
        </p:blipFill>
        <p:spPr>
          <a:xfrm>
            <a:off x="7734935" y="1783080"/>
            <a:ext cx="4032250" cy="2806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27960" y="2829560"/>
            <a:ext cx="49161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奶茶</a:t>
            </a:r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——&gt;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1735" y="5172710"/>
            <a:ext cx="982853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为什么过量摄入糖类会发胖呢？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88265"/>
            <a:ext cx="9484995" cy="6681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35030" y="2822575"/>
            <a:ext cx="96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书</a:t>
            </a:r>
            <a:r>
              <a:rPr lang="en-US" altLang="zh-CN"/>
              <a:t>P27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5602" name="TextBox 1"/>
          <p:cNvSpPr txBox="1"/>
          <p:nvPr/>
        </p:nvSpPr>
        <p:spPr>
          <a:xfrm>
            <a:off x="2063750" y="330200"/>
            <a:ext cx="67691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latin typeface="Franklin Gothic Book"/>
                <a:ea typeface="黑体" panose="02010609060101010101" pitchFamily="2" charset="-122"/>
              </a:rPr>
              <a:t>二、细胞中的脂质</a:t>
            </a:r>
            <a:endParaRPr lang="zh-CN" altLang="en-US" sz="4000" b="1" dirty="0">
              <a:latin typeface="Franklin Gothic Book"/>
              <a:ea typeface="黑体" panose="02010609060101010101" pitchFamily="2" charset="-122"/>
            </a:endParaRPr>
          </a:p>
        </p:txBody>
      </p:sp>
      <p:sp>
        <p:nvSpPr>
          <p:cNvPr id="17411" name="Text Box 3"/>
          <p:cNvSpPr txBox="1"/>
          <p:nvPr/>
        </p:nvSpPr>
        <p:spPr>
          <a:xfrm>
            <a:off x="1992313" y="1266825"/>
            <a:ext cx="42481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、元素组成：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2" name="Text Box 4"/>
          <p:cNvSpPr txBox="1"/>
          <p:nvPr/>
        </p:nvSpPr>
        <p:spPr>
          <a:xfrm>
            <a:off x="5087938" y="1270000"/>
            <a:ext cx="54006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有些含有</a:t>
            </a:r>
            <a:r>
              <a:rPr lang="en-US" altLang="zh-CN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zh-CN" altLang="en-US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en-US" altLang="zh-CN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Text Box 5"/>
          <p:cNvSpPr txBox="1"/>
          <p:nvPr/>
        </p:nvSpPr>
        <p:spPr>
          <a:xfrm>
            <a:off x="2566988" y="1916113"/>
            <a:ext cx="75612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zh-CN" altLang="en-US" sz="32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％比糖类少，</a:t>
            </a:r>
            <a:r>
              <a:rPr lang="en-US" altLang="zh-CN" sz="32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32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％比糖类多</a:t>
            </a:r>
            <a:endParaRPr lang="en-US" altLang="zh-CN" sz="3200" b="1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4" name="Text Box 6"/>
          <p:cNvSpPr txBox="1"/>
          <p:nvPr/>
        </p:nvSpPr>
        <p:spPr>
          <a:xfrm>
            <a:off x="1992313" y="2851150"/>
            <a:ext cx="42481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、溶解性：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5" name="Text Box 7"/>
          <p:cNvSpPr txBox="1"/>
          <p:nvPr/>
        </p:nvSpPr>
        <p:spPr>
          <a:xfrm>
            <a:off x="2279650" y="3570288"/>
            <a:ext cx="7777163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楷体_GB2312" pitchFamily="49" charset="-122"/>
              </a:rPr>
              <a:t>不溶于水，溶于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脂溶性的有机溶剂</a:t>
            </a:r>
            <a:r>
              <a:rPr lang="zh-CN" altLang="en-US" sz="3200" b="1" dirty="0">
                <a:latin typeface="Arial" panose="020B0604020202020204" pitchFamily="34" charset="0"/>
                <a:ea typeface="楷体_GB2312" pitchFamily="49" charset="-122"/>
              </a:rPr>
              <a:t>。如丙酮、氯仿、乙醚等。</a:t>
            </a:r>
            <a:endParaRPr lang="zh-CN" altLang="en-US" sz="32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7418" name="AutoShape 10"/>
          <p:cNvSpPr/>
          <p:nvPr/>
        </p:nvSpPr>
        <p:spPr>
          <a:xfrm>
            <a:off x="6024563" y="5010150"/>
            <a:ext cx="142875" cy="1512888"/>
          </a:xfrm>
          <a:prstGeom prst="leftBrace">
            <a:avLst>
              <a:gd name="adj1" fmla="val 88240"/>
              <a:gd name="adj2" fmla="val 50000"/>
            </a:avLst>
          </a:prstGeom>
          <a:noFill/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41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3" grpId="0"/>
      <p:bldP spid="17414" grpId="0"/>
      <p:bldP spid="174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772" name="文本框 26771"/>
          <p:cNvSpPr txBox="1"/>
          <p:nvPr/>
        </p:nvSpPr>
        <p:spPr>
          <a:xfrm>
            <a:off x="869315" y="208280"/>
            <a:ext cx="3297555" cy="1026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3200" b="1">
                <a:latin typeface="Arial" panose="020B0604020202020204" pitchFamily="34" charset="0"/>
              </a:rPr>
              <a:t>3.</a:t>
            </a:r>
            <a:r>
              <a:rPr lang="zh-CN" altLang="en-US" sz="3200" b="1" dirty="0">
                <a:latin typeface="Arial" panose="020B0604020202020204" pitchFamily="34" charset="0"/>
              </a:rPr>
              <a:t>脂质的种类</a:t>
            </a:r>
            <a:endParaRPr lang="zh-CN" altLang="en-US" sz="32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3200" b="1" dirty="0">
                <a:latin typeface="Arial" panose="020B0604020202020204" pitchFamily="34" charset="0"/>
              </a:rPr>
              <a:t>A.</a:t>
            </a:r>
            <a:r>
              <a:rPr lang="zh-CN" altLang="en-US" sz="3200" b="1" dirty="0">
                <a:latin typeface="Arial" panose="020B0604020202020204" pitchFamily="34" charset="0"/>
              </a:rPr>
              <a:t>脂肪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234440"/>
            <a:ext cx="10669905" cy="4479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54150" y="5814695"/>
            <a:ext cx="9499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一分子甘油</a:t>
            </a:r>
            <a:r>
              <a:rPr lang="en-US" altLang="zh-CN" sz="3200"/>
              <a:t>+</a:t>
            </a:r>
            <a:r>
              <a:rPr lang="zh-CN" altLang="en-US" sz="3200"/>
              <a:t>三分子脂肪酸</a:t>
            </a:r>
            <a:r>
              <a:rPr lang="en-US" altLang="zh-CN" sz="3200"/>
              <a:t>——</a:t>
            </a:r>
            <a:r>
              <a:rPr lang="zh-CN" altLang="en-US" sz="3200"/>
              <a:t>三酰甘油（甘油三酯）</a:t>
            </a:r>
            <a:endParaRPr lang="zh-CN" altLang="en-US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9775" y="652145"/>
            <a:ext cx="107569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甘油结构简单，脂肪酸种类和分子长短不相同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脂肪酸    饱和脂肪酸（大多动物脂肪含有） 室温固态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               不饱和脂肪酸（大多植物脂肪含有） 室温液态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105" y="2568575"/>
            <a:ext cx="6701790" cy="4086225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2063750" y="1268730"/>
            <a:ext cx="144145" cy="10083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7055" y="499745"/>
            <a:ext cx="109855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/>
              <a:t>脂肪的作用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①良好的</a:t>
            </a:r>
            <a:r>
              <a:rPr lang="zh-CN" altLang="en-US" sz="3200" b="1">
                <a:solidFill>
                  <a:srgbClr val="FF0000"/>
                </a:solidFill>
              </a:rPr>
              <a:t>储能物质</a:t>
            </a:r>
            <a:r>
              <a:rPr lang="zh-CN" altLang="en-US" sz="3200"/>
              <a:t>：</a:t>
            </a:r>
            <a:r>
              <a:rPr lang="en-US" altLang="zh-CN" sz="3200"/>
              <a:t>1g</a:t>
            </a:r>
            <a:r>
              <a:rPr lang="zh-CN" altLang="en-US" sz="3200"/>
              <a:t>糖氧化分解放出约</a:t>
            </a:r>
            <a:r>
              <a:rPr lang="en-US" altLang="zh-CN" sz="3200"/>
              <a:t>17KJ</a:t>
            </a:r>
            <a:r>
              <a:rPr lang="zh-CN" altLang="en-US" sz="3200"/>
              <a:t>的能量，而</a:t>
            </a:r>
            <a:r>
              <a:rPr lang="en-US" altLang="zh-CN" sz="3200"/>
              <a:t>1g</a:t>
            </a:r>
            <a:r>
              <a:rPr lang="zh-CN" altLang="en-US" sz="3200"/>
              <a:t>脂肪可以放出约</a:t>
            </a:r>
            <a:r>
              <a:rPr lang="en-US" altLang="zh-CN" sz="3200"/>
              <a:t>39KJ</a:t>
            </a:r>
            <a:r>
              <a:rPr lang="zh-CN" altLang="en-US" sz="3200"/>
              <a:t>的能量？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569595" y="4222115"/>
            <a:ext cx="11053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/>
              <a:t>②很好的绝热体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③缓冲和减压，保护内脏器官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668655" y="2873375"/>
            <a:ext cx="10828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i="1">
                <a:solidFill>
                  <a:srgbClr val="C00000"/>
                </a:solidFill>
              </a:rPr>
              <a:t>有氧呼吸</a:t>
            </a:r>
            <a:r>
              <a:rPr lang="zh-CN" altLang="en-US" sz="2400" i="1">
                <a:solidFill>
                  <a:srgbClr val="FF0000"/>
                </a:solidFill>
              </a:rPr>
              <a:t>分为三个阶段，第三阶段放能最多，第三阶段的主要反应为</a:t>
            </a:r>
            <a:r>
              <a:rPr lang="en-US" altLang="zh-CN" sz="2400" i="1">
                <a:solidFill>
                  <a:srgbClr val="FF0000"/>
                </a:solidFill>
              </a:rPr>
              <a:t>[H]</a:t>
            </a:r>
            <a:r>
              <a:rPr lang="zh-CN" altLang="en-US" sz="2400" i="1">
                <a:solidFill>
                  <a:srgbClr val="FF0000"/>
                </a:solidFill>
              </a:rPr>
              <a:t>与</a:t>
            </a:r>
            <a:r>
              <a:rPr lang="en-US" altLang="zh-CN" sz="2400" i="1">
                <a:solidFill>
                  <a:srgbClr val="FF0000"/>
                </a:solidFill>
              </a:rPr>
              <a:t>O</a:t>
            </a:r>
            <a:r>
              <a:rPr lang="en-US" altLang="zh-CN" sz="2400" i="1" baseline="-25000">
                <a:solidFill>
                  <a:srgbClr val="FF0000"/>
                </a:solidFill>
              </a:rPr>
              <a:t>2</a:t>
            </a:r>
            <a:r>
              <a:rPr lang="zh-CN" altLang="en-US" sz="2400" i="1">
                <a:solidFill>
                  <a:srgbClr val="FF0000"/>
                </a:solidFill>
              </a:rPr>
              <a:t>反应生成水，所以含</a:t>
            </a:r>
            <a:r>
              <a:rPr lang="en-US" altLang="zh-CN" sz="2400" i="1">
                <a:solidFill>
                  <a:srgbClr val="FF0000"/>
                </a:solidFill>
              </a:rPr>
              <a:t>H</a:t>
            </a:r>
            <a:r>
              <a:rPr lang="zh-CN" altLang="en-US" sz="2400" i="1">
                <a:solidFill>
                  <a:srgbClr val="FF0000"/>
                </a:solidFill>
              </a:rPr>
              <a:t>较多的脂肪能够在氧化分解时放出更多的能量。</a:t>
            </a:r>
            <a:endParaRPr lang="zh-CN" altLang="en-US" sz="2400" i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9008" b="6836"/>
          <a:stretch>
            <a:fillRect/>
          </a:stretch>
        </p:blipFill>
        <p:spPr>
          <a:xfrm>
            <a:off x="572135" y="1255395"/>
            <a:ext cx="5408295" cy="3609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8975" y="489585"/>
            <a:ext cx="2886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B.</a:t>
            </a:r>
            <a:r>
              <a:rPr lang="zh-CN" altLang="en-US" sz="3200"/>
              <a:t>磷脂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277610" y="1321435"/>
            <a:ext cx="5579110" cy="431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800"/>
              <a:t>①结构：与脂肪不同，甘油的一个羟基不与脂肪酸结合，而是与磷酸及其他衍生物结合，所以除含</a:t>
            </a:r>
            <a:r>
              <a:rPr lang="en-US" altLang="zh-CN" sz="2800"/>
              <a:t>CHO</a:t>
            </a:r>
            <a:r>
              <a:rPr lang="zh-CN" altLang="en-US" sz="2800"/>
              <a:t>以外，还含有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>
                <a:solidFill>
                  <a:srgbClr val="FF0000"/>
                </a:solidFill>
              </a:rPr>
              <a:t>N</a:t>
            </a:r>
            <a:r>
              <a:rPr lang="zh-CN" altLang="en-US" sz="2800"/>
              <a:t>。</a:t>
            </a:r>
            <a:endParaRPr lang="zh-CN" altLang="en-US" sz="2800"/>
          </a:p>
          <a:p>
            <a:pPr>
              <a:lnSpc>
                <a:spcPct val="140000"/>
              </a:lnSpc>
            </a:pPr>
            <a:endParaRPr lang="zh-CN" altLang="en-US" sz="2800"/>
          </a:p>
          <a:p>
            <a:pPr>
              <a:lnSpc>
                <a:spcPct val="140000"/>
              </a:lnSpc>
            </a:pPr>
            <a:r>
              <a:rPr lang="zh-CN" altLang="en-US" sz="2800"/>
              <a:t>②作用：构成</a:t>
            </a:r>
            <a:r>
              <a:rPr lang="zh-CN" altLang="en-US" sz="2800" b="1">
                <a:solidFill>
                  <a:srgbClr val="FF0000"/>
                </a:solidFill>
              </a:rPr>
              <a:t>细胞膜</a:t>
            </a:r>
            <a:r>
              <a:rPr lang="en-US" altLang="zh-CN" sz="2800" b="1">
                <a:solidFill>
                  <a:srgbClr val="FF0000"/>
                </a:solidFill>
              </a:rPr>
              <a:t>/</a:t>
            </a:r>
            <a:r>
              <a:rPr lang="zh-CN" altLang="en-US" sz="2800" b="1">
                <a:solidFill>
                  <a:srgbClr val="FF0000"/>
                </a:solidFill>
              </a:rPr>
              <a:t>多种细胞器膜的重要成分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8975" y="5566410"/>
            <a:ext cx="3982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C.</a:t>
            </a:r>
            <a:r>
              <a:rPr lang="zh-CN" altLang="en-US" sz="3200"/>
              <a:t>固醇（划教材）</a:t>
            </a:r>
            <a:endParaRPr lang="zh-CN" alt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695325" y="692785"/>
            <a:ext cx="10873740" cy="9798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你会怎么点奶茶？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3657"/>
          <a:stretch>
            <a:fillRect/>
          </a:stretch>
        </p:blipFill>
        <p:spPr>
          <a:xfrm>
            <a:off x="1388110" y="2047875"/>
            <a:ext cx="4821555" cy="4163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0355" y="3042920"/>
            <a:ext cx="477393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三分糖去冰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加珍珠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6626" name="Text Box 4"/>
          <p:cNvSpPr txBox="1"/>
          <p:nvPr/>
        </p:nvSpPr>
        <p:spPr>
          <a:xfrm>
            <a:off x="9092248" y="2132013"/>
            <a:ext cx="459740" cy="381635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endParaRPr lang="zh-CN" altLang="zh-CN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6779" name="表格 26778"/>
          <p:cNvGraphicFramePr/>
          <p:nvPr>
            <p:custDataLst>
              <p:tags r:id="rId1"/>
            </p:custDataLst>
          </p:nvPr>
        </p:nvGraphicFramePr>
        <p:xfrm>
          <a:off x="2135188" y="1193800"/>
          <a:ext cx="8208645" cy="5259070"/>
        </p:xfrm>
        <a:graphic>
          <a:graphicData uri="http://schemas.openxmlformats.org/drawingml/2006/table">
            <a:tbl>
              <a:tblPr/>
              <a:tblGrid>
                <a:gridCol w="2232025"/>
                <a:gridCol w="1297305"/>
                <a:gridCol w="4679315"/>
              </a:tblGrid>
              <a:tr h="57912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latin typeface="楷体_GB2312" pitchFamily="49" charset="-122"/>
                          <a:ea typeface="楷体_GB2312" pitchFamily="49" charset="-122"/>
                        </a:rPr>
                        <a:t>脂质种类</a:t>
                      </a:r>
                      <a:endParaRPr lang="zh-CN" altLang="en-US" sz="32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en-US" sz="32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latin typeface="楷体_GB2312" pitchFamily="49" charset="-122"/>
                          <a:ea typeface="楷体_GB2312" pitchFamily="49" charset="-122"/>
                        </a:rPr>
                        <a:t>       </a:t>
                      </a:r>
                      <a:r>
                        <a:rPr lang="zh-CN" altLang="en-US" sz="3200" b="1" dirty="0">
                          <a:latin typeface="楷体_GB2312" pitchFamily="49" charset="-122"/>
                          <a:ea typeface="楷体_GB2312" pitchFamily="49" charset="-122"/>
                        </a:rPr>
                        <a:t>主 要 功 能</a:t>
                      </a:r>
                      <a:endParaRPr lang="zh-CN" altLang="en-US" sz="32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2847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en-US" sz="32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en-US" sz="32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335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 row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549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03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60" name="Text Box 33"/>
          <p:cNvSpPr txBox="1"/>
          <p:nvPr/>
        </p:nvSpPr>
        <p:spPr>
          <a:xfrm>
            <a:off x="5880100" y="1916113"/>
            <a:ext cx="5256213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、良好的</a:t>
            </a:r>
            <a:r>
              <a:rPr lang="zh-CN" altLang="en-US" sz="2400" b="1" dirty="0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储能物质</a:t>
            </a:r>
            <a:endParaRPr lang="zh-CN" altLang="en-US" sz="2400" b="1" dirty="0">
              <a:solidFill>
                <a:srgbClr val="FF505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1" name="Text Box 34"/>
          <p:cNvSpPr txBox="1"/>
          <p:nvPr/>
        </p:nvSpPr>
        <p:spPr>
          <a:xfrm>
            <a:off x="5591175" y="4221163"/>
            <a:ext cx="4648200" cy="86550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、构成动物细胞膜的重要成分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、参与血液中脂质的运输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2" name="Text Box 35"/>
          <p:cNvSpPr txBox="1"/>
          <p:nvPr/>
        </p:nvSpPr>
        <p:spPr>
          <a:xfrm>
            <a:off x="5591175" y="5300663"/>
            <a:ext cx="56515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促进生殖器官的发育和生殖细胞的形成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3" name="Text Box 36"/>
          <p:cNvSpPr txBox="1"/>
          <p:nvPr/>
        </p:nvSpPr>
        <p:spPr>
          <a:xfrm>
            <a:off x="5519738" y="5873750"/>
            <a:ext cx="4876800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促进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Ca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的吸收和利用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4" name="Text Box 37"/>
          <p:cNvSpPr txBox="1"/>
          <p:nvPr/>
        </p:nvSpPr>
        <p:spPr>
          <a:xfrm>
            <a:off x="5735638" y="3573463"/>
            <a:ext cx="518477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构成生物膜的重要成分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5" name="Text Box 52"/>
          <p:cNvSpPr txBox="1"/>
          <p:nvPr/>
        </p:nvSpPr>
        <p:spPr>
          <a:xfrm>
            <a:off x="2640013" y="3497263"/>
            <a:ext cx="1439862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磷 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6" name="Text Box 53"/>
          <p:cNvSpPr txBox="1"/>
          <p:nvPr/>
        </p:nvSpPr>
        <p:spPr>
          <a:xfrm>
            <a:off x="2208213" y="4578350"/>
            <a:ext cx="503237" cy="13836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</a:t>
            </a: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醇</a:t>
            </a: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7" name="Text Box 55"/>
          <p:cNvSpPr txBox="1"/>
          <p:nvPr/>
        </p:nvSpPr>
        <p:spPr>
          <a:xfrm>
            <a:off x="2927350" y="4360863"/>
            <a:ext cx="1439863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胆固醇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8" name="Text Box 56"/>
          <p:cNvSpPr txBox="1"/>
          <p:nvPr/>
        </p:nvSpPr>
        <p:spPr>
          <a:xfrm>
            <a:off x="2855913" y="5153025"/>
            <a:ext cx="1439862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性激素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69" name="Text Box 57"/>
          <p:cNvSpPr txBox="1"/>
          <p:nvPr/>
        </p:nvSpPr>
        <p:spPr>
          <a:xfrm>
            <a:off x="2782888" y="5873750"/>
            <a:ext cx="1944687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维生素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70" name="Text Box 38"/>
          <p:cNvSpPr txBox="1"/>
          <p:nvPr/>
        </p:nvSpPr>
        <p:spPr>
          <a:xfrm>
            <a:off x="5880100" y="2276475"/>
            <a:ext cx="511175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、隔热、保温</a:t>
            </a:r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、缓冲和减压，保护内脏器官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770" name="文本框 26769"/>
          <p:cNvSpPr txBox="1"/>
          <p:nvPr/>
        </p:nvSpPr>
        <p:spPr>
          <a:xfrm>
            <a:off x="6724650" y="307498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771" name="文本框 26770"/>
          <p:cNvSpPr txBox="1"/>
          <p:nvPr/>
        </p:nvSpPr>
        <p:spPr>
          <a:xfrm>
            <a:off x="2711450" y="1989138"/>
            <a:ext cx="12239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</a:rPr>
              <a:t>脂 肪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26772" name="文本框 26771"/>
          <p:cNvSpPr txBox="1"/>
          <p:nvPr/>
        </p:nvSpPr>
        <p:spPr>
          <a:xfrm>
            <a:off x="2351405" y="405130"/>
            <a:ext cx="36315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</a:rPr>
              <a:t>脂质的种类总结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26773" name="文本框 26772"/>
          <p:cNvSpPr txBox="1"/>
          <p:nvPr/>
        </p:nvSpPr>
        <p:spPr>
          <a:xfrm>
            <a:off x="4367213" y="1268413"/>
            <a:ext cx="13684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元素组成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6775" name="文本框 26774"/>
          <p:cNvSpPr txBox="1"/>
          <p:nvPr/>
        </p:nvSpPr>
        <p:spPr>
          <a:xfrm>
            <a:off x="4295775" y="2349500"/>
            <a:ext cx="144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Arial" panose="020B0604020202020204" pitchFamily="34" charset="0"/>
              </a:rPr>
              <a:t>C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H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O</a:t>
            </a:r>
            <a:endParaRPr lang="en-US" altLang="zh-CN" sz="2000" b="1">
              <a:latin typeface="Arial" panose="020B0604020202020204" pitchFamily="34" charset="0"/>
            </a:endParaRPr>
          </a:p>
        </p:txBody>
      </p:sp>
      <p:sp>
        <p:nvSpPr>
          <p:cNvPr id="26776" name="文本框 26775"/>
          <p:cNvSpPr txBox="1"/>
          <p:nvPr/>
        </p:nvSpPr>
        <p:spPr>
          <a:xfrm>
            <a:off x="4295775" y="3500438"/>
            <a:ext cx="1296988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Arial" panose="020B0604020202020204" pitchFamily="34" charset="0"/>
              </a:rPr>
              <a:t>C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H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O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N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P</a:t>
            </a:r>
            <a:endParaRPr lang="en-US" altLang="zh-CN" sz="2000" b="1">
              <a:latin typeface="Arial" panose="020B0604020202020204" pitchFamily="34" charset="0"/>
            </a:endParaRPr>
          </a:p>
        </p:txBody>
      </p:sp>
      <p:sp>
        <p:nvSpPr>
          <p:cNvPr id="26778" name="文本框 26777"/>
          <p:cNvSpPr txBox="1"/>
          <p:nvPr/>
        </p:nvSpPr>
        <p:spPr>
          <a:xfrm>
            <a:off x="4295775" y="5084763"/>
            <a:ext cx="144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Arial" panose="020B0604020202020204" pitchFamily="34" charset="0"/>
              </a:rPr>
              <a:t>C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H</a:t>
            </a:r>
            <a:r>
              <a:rPr lang="zh-CN" altLang="en-US" sz="2000" b="1" dirty="0">
                <a:latin typeface="Arial" panose="020B0604020202020204" pitchFamily="34" charset="0"/>
              </a:rPr>
              <a:t>、</a:t>
            </a:r>
            <a:r>
              <a:rPr lang="en-US" altLang="zh-CN" sz="2000" b="1">
                <a:latin typeface="Arial" panose="020B0604020202020204" pitchFamily="34" charset="0"/>
              </a:rPr>
              <a:t>O</a:t>
            </a:r>
            <a:endParaRPr lang="en-US" altLang="zh-CN" sz="2000" b="1">
              <a:latin typeface="Arial" panose="020B0604020202020204" pitchFamily="34" charset="0"/>
            </a:endParaRPr>
          </a:p>
        </p:txBody>
      </p:sp>
      <p:sp>
        <p:nvSpPr>
          <p:cNvPr id="26780" name="文本框 26779"/>
          <p:cNvSpPr txBox="1"/>
          <p:nvPr/>
        </p:nvSpPr>
        <p:spPr>
          <a:xfrm>
            <a:off x="2640013" y="27813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470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>
                                            <p:txEl>
                                              <p:charRg st="8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470">
                                            <p:txEl>
                                              <p:charRg st="8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0" grpId="0"/>
      <p:bldP spid="18461" grpId="0"/>
      <p:bldP spid="18462" grpId="0"/>
      <p:bldP spid="18463" grpId="0"/>
      <p:bldP spid="18464" grpId="0"/>
      <p:bldP spid="18465" grpId="0"/>
      <p:bldP spid="18466" grpId="0"/>
      <p:bldP spid="18467" grpId="0"/>
      <p:bldP spid="18468" grpId="0"/>
      <p:bldP spid="18469" grpId="0"/>
      <p:bldP spid="26771" grpId="0"/>
      <p:bldP spid="26775" grpId="0"/>
      <p:bldP spid="26776" grpId="0"/>
      <p:bldP spid="267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498725" y="1953260"/>
            <a:ext cx="7194550" cy="29521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 sz="3200"/>
              <a:t>作业：</a:t>
            </a:r>
            <a:endParaRPr lang="zh-CN" altLang="en-US" sz="3200"/>
          </a:p>
          <a:p>
            <a:pPr algn="ctr">
              <a:lnSpc>
                <a:spcPct val="140000"/>
              </a:lnSpc>
            </a:pPr>
            <a:r>
              <a:rPr lang="en-US" altLang="zh-CN" sz="3200"/>
              <a:t>1.</a:t>
            </a:r>
            <a:r>
              <a:rPr lang="zh-CN" altLang="en-US" sz="3200"/>
              <a:t>完成</a:t>
            </a:r>
            <a:r>
              <a:rPr lang="en-US" altLang="zh-CN" sz="3200"/>
              <a:t>2.3</a:t>
            </a:r>
            <a:r>
              <a:rPr lang="zh-CN" altLang="en-US" sz="3200"/>
              <a:t>练习册小讲小练</a:t>
            </a:r>
            <a:endParaRPr lang="zh-CN" altLang="en-US" sz="3200"/>
          </a:p>
          <a:p>
            <a:pPr algn="ctr">
              <a:lnSpc>
                <a:spcPct val="140000"/>
              </a:lnSpc>
            </a:pPr>
            <a:r>
              <a:rPr lang="en-US" altLang="zh-CN" sz="3200"/>
              <a:t>2.</a:t>
            </a:r>
            <a:r>
              <a:rPr lang="zh-CN" altLang="en-US" sz="3200"/>
              <a:t>整理知识点，下节课</a:t>
            </a:r>
            <a:r>
              <a:rPr lang="en-US" altLang="zh-CN" sz="3200"/>
              <a:t>2.2-2.3</a:t>
            </a:r>
            <a:r>
              <a:rPr lang="zh-CN" altLang="en-US" sz="3200"/>
              <a:t>小测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417830"/>
            <a:ext cx="6021705" cy="60217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6630" y="1196340"/>
            <a:ext cx="5419090" cy="829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众生皆苦  唯你独甜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02500" y="143891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高血糖？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9048750" y="2781300"/>
            <a:ext cx="360045" cy="1080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72325" y="4218940"/>
            <a:ext cx="41122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高血糖和三分糖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是同一种糖吗？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24000" y="333375"/>
            <a:ext cx="9144000" cy="127952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45791" dir="2021404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2.3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细胞中的糖类和脂质</a:t>
            </a: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5365" name="TextBox 1"/>
          <p:cNvSpPr txBox="1"/>
          <p:nvPr/>
        </p:nvSpPr>
        <p:spPr>
          <a:xfrm>
            <a:off x="2063750" y="2068513"/>
            <a:ext cx="67691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latin typeface="Franklin Gothic Book"/>
                <a:ea typeface="黑体" panose="02010609060101010101" pitchFamily="2" charset="-122"/>
              </a:rPr>
              <a:t>一、细胞中的糖类</a:t>
            </a:r>
            <a:endParaRPr lang="zh-CN" altLang="en-US" sz="4000" b="1" dirty="0">
              <a:latin typeface="Franklin Gothic Book"/>
              <a:ea typeface="黑体" panose="02010609060101010101" pitchFamily="2" charset="-122"/>
            </a:endParaRPr>
          </a:p>
        </p:txBody>
      </p:sp>
      <p:sp>
        <p:nvSpPr>
          <p:cNvPr id="15366" name="TextBox 2"/>
          <p:cNvSpPr txBox="1"/>
          <p:nvPr/>
        </p:nvSpPr>
        <p:spPr>
          <a:xfrm>
            <a:off x="2640013" y="2933700"/>
            <a:ext cx="57594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Franklin Gothic Book"/>
                <a:ea typeface="黑体" panose="02010609060101010101" pitchFamily="2" charset="-122"/>
              </a:rPr>
              <a:t>糖类是主要的能源物质</a:t>
            </a:r>
            <a:endParaRPr lang="zh-CN" altLang="en-US" sz="3600" b="1" dirty="0">
              <a:solidFill>
                <a:srgbClr val="FF0000"/>
              </a:solidFill>
              <a:latin typeface="Franklin Gothic Book"/>
              <a:ea typeface="黑体" panose="02010609060101010101" pitchFamily="2" charset="-122"/>
            </a:endParaRPr>
          </a:p>
        </p:txBody>
      </p:sp>
      <p:sp>
        <p:nvSpPr>
          <p:cNvPr id="7172" name="TextBox 3"/>
          <p:cNvSpPr txBox="1"/>
          <p:nvPr/>
        </p:nvSpPr>
        <p:spPr>
          <a:xfrm>
            <a:off x="2279650" y="3941763"/>
            <a:ext cx="554513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、元素组成：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3" name="TextBox 4"/>
          <p:cNvSpPr txBox="1"/>
          <p:nvPr/>
        </p:nvSpPr>
        <p:spPr>
          <a:xfrm>
            <a:off x="2279650" y="5308600"/>
            <a:ext cx="554513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、种类：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4" name="TextBox 5"/>
          <p:cNvSpPr txBox="1"/>
          <p:nvPr/>
        </p:nvSpPr>
        <p:spPr>
          <a:xfrm>
            <a:off x="5375275" y="4076700"/>
            <a:ext cx="27368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C</a:t>
            </a:r>
            <a:r>
              <a:rPr lang="zh-CN" altLang="en-US" sz="36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、</a:t>
            </a:r>
            <a:r>
              <a:rPr lang="en-US" altLang="zh-CN" sz="3600" b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H</a:t>
            </a:r>
            <a:r>
              <a:rPr lang="zh-CN" altLang="en-US" sz="36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、</a:t>
            </a:r>
            <a:r>
              <a:rPr lang="en-US" altLang="zh-CN" sz="3600" b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O</a:t>
            </a:r>
            <a:endParaRPr lang="zh-CN" altLang="en-US" sz="36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175" name="Text Box 6"/>
          <p:cNvSpPr txBox="1"/>
          <p:nvPr/>
        </p:nvSpPr>
        <p:spPr>
          <a:xfrm>
            <a:off x="4367213" y="5370513"/>
            <a:ext cx="50403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单糖、二糖、多糖</a:t>
            </a:r>
            <a:endParaRPr lang="zh-CN" altLang="en-US" sz="3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88490" y="4721860"/>
            <a:ext cx="9469120" cy="575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多数糖类分子中氢氧原子之比为</a:t>
            </a:r>
            <a:r>
              <a:rPr lang="en-US" altLang="zh-CN"/>
              <a:t>2:1</a:t>
            </a:r>
            <a:r>
              <a:rPr lang="zh-CN" altLang="en-US"/>
              <a:t>，类似水分子，因而又被称为碳水化合物，简写为（</a:t>
            </a:r>
            <a:r>
              <a:rPr lang="en-US" altLang="zh-CN"/>
              <a:t>CH</a:t>
            </a:r>
            <a:r>
              <a:rPr lang="en-US" altLang="zh-CN" baseline="-25000"/>
              <a:t>2</a:t>
            </a:r>
            <a:r>
              <a:rPr lang="en-US" altLang="zh-CN"/>
              <a:t>O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1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6" grpId="0"/>
      <p:bldP spid="717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9458" name="表格 19457"/>
          <p:cNvGraphicFramePr/>
          <p:nvPr/>
        </p:nvGraphicFramePr>
        <p:xfrm>
          <a:off x="1774825" y="836613"/>
          <a:ext cx="8677275" cy="5257800"/>
        </p:xfrm>
        <a:graphic>
          <a:graphicData uri="http://schemas.openxmlformats.org/drawingml/2006/table">
            <a:tbl>
              <a:tblPr/>
              <a:tblGrid>
                <a:gridCol w="523875"/>
                <a:gridCol w="1276350"/>
                <a:gridCol w="1598930"/>
                <a:gridCol w="2169795"/>
                <a:gridCol w="3108325"/>
              </a:tblGrid>
              <a:tr h="609600"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种类</a:t>
                      </a:r>
                      <a:endParaRPr lang="zh-CN" altLang="en-US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分布</a:t>
                      </a:r>
                      <a:endParaRPr lang="zh-CN" altLang="en-US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功能</a:t>
                      </a:r>
                      <a:endParaRPr lang="zh-CN" altLang="en-US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rowSpan="5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楷体_GB2312" pitchFamily="49" charset="-122"/>
                          <a:ea typeface="楷体_GB2312" pitchFamily="49" charset="-122"/>
                        </a:rPr>
                        <a:t>单糖</a:t>
                      </a: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楷体_GB2312" pitchFamily="49" charset="-122"/>
                          <a:ea typeface="楷体_GB2312" pitchFamily="49" charset="-122"/>
                        </a:rPr>
                        <a:t>五碳糖</a:t>
                      </a: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060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b="1" dirty="0">
                          <a:latin typeface="楷体_GB2312" pitchFamily="49" charset="-122"/>
                          <a:ea typeface="楷体_GB2312" pitchFamily="49" charset="-122"/>
                        </a:rPr>
                        <a:t>六碳糖</a:t>
                      </a: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Tahoma" panose="020B060403050404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ß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Þ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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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anose="05020102010507070707" pitchFamily="18" charset="2"/>
                        <a:buChar char="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buClrTx/>
                        <a:buSzTx/>
                        <a:buFontTx/>
                        <a:buNone/>
                      </a:pPr>
                      <a:endParaRPr lang="zh-CN" altLang="zh-CN" b="1" dirty="0"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29" name="Text Box 37"/>
          <p:cNvSpPr txBox="1"/>
          <p:nvPr/>
        </p:nvSpPr>
        <p:spPr>
          <a:xfrm>
            <a:off x="3666490" y="2565400"/>
            <a:ext cx="1431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核糖</a:t>
            </a:r>
            <a:r>
              <a:rPr lang="en-US" altLang="zh-CN" sz="2800" i="1" dirty="0">
                <a:latin typeface="楷体_GB2312" pitchFamily="49" charset="-122"/>
                <a:ea typeface="楷体_GB2312" pitchFamily="49" charset="-122"/>
              </a:rPr>
              <a:t>RNA</a:t>
            </a:r>
            <a:endParaRPr lang="en-US" altLang="zh-CN" sz="2800" i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0" name="Text Box 38"/>
          <p:cNvSpPr txBox="1"/>
          <p:nvPr/>
        </p:nvSpPr>
        <p:spPr>
          <a:xfrm>
            <a:off x="3578225" y="1484313"/>
            <a:ext cx="1612900" cy="9531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脱氧核糖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i="1" dirty="0">
                <a:latin typeface="楷体_GB2312" pitchFamily="49" charset="-122"/>
                <a:ea typeface="楷体_GB2312" pitchFamily="49" charset="-122"/>
              </a:rPr>
              <a:t>DNA</a:t>
            </a:r>
            <a:endParaRPr lang="en-US" altLang="zh-CN" sz="2800" i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1" name="Text Box 39"/>
          <p:cNvSpPr txBox="1"/>
          <p:nvPr/>
        </p:nvSpPr>
        <p:spPr>
          <a:xfrm>
            <a:off x="3719513" y="3573463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葡萄糖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2" name="Text Box 40"/>
          <p:cNvSpPr txBox="1"/>
          <p:nvPr/>
        </p:nvSpPr>
        <p:spPr>
          <a:xfrm>
            <a:off x="3935413" y="4437063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果糖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3" name="Text Box 41"/>
          <p:cNvSpPr txBox="1"/>
          <p:nvPr/>
        </p:nvSpPr>
        <p:spPr>
          <a:xfrm>
            <a:off x="3719513" y="5300663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半乳糖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98" name="Text Box 42"/>
          <p:cNvSpPr txBox="1"/>
          <p:nvPr/>
        </p:nvSpPr>
        <p:spPr>
          <a:xfrm>
            <a:off x="5303838" y="2060575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细胞中都有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5" name="Text Box 44"/>
          <p:cNvSpPr txBox="1"/>
          <p:nvPr/>
        </p:nvSpPr>
        <p:spPr>
          <a:xfrm>
            <a:off x="5232400" y="3500438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细胞中都有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6" name="Text Box 45"/>
          <p:cNvSpPr txBox="1"/>
          <p:nvPr/>
        </p:nvSpPr>
        <p:spPr>
          <a:xfrm>
            <a:off x="5159375" y="450850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植物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细胞中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37" name="Text Box 46"/>
          <p:cNvSpPr txBox="1"/>
          <p:nvPr/>
        </p:nvSpPr>
        <p:spPr>
          <a:xfrm>
            <a:off x="5303838" y="5445125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细胞中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502" name="Text Box 47"/>
          <p:cNvSpPr txBox="1"/>
          <p:nvPr/>
        </p:nvSpPr>
        <p:spPr>
          <a:xfrm>
            <a:off x="7464425" y="2565400"/>
            <a:ext cx="25095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组成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RNA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的成分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503" name="Text Box 48"/>
          <p:cNvSpPr txBox="1"/>
          <p:nvPr/>
        </p:nvSpPr>
        <p:spPr>
          <a:xfrm>
            <a:off x="7535863" y="1700213"/>
            <a:ext cx="25095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组成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DNA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的成分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40" name="Text Box 49"/>
          <p:cNvSpPr txBox="1"/>
          <p:nvPr/>
        </p:nvSpPr>
        <p:spPr>
          <a:xfrm>
            <a:off x="7411085" y="3223578"/>
            <a:ext cx="3041015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主要的能源物质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生命的燃料</a:t>
            </a:r>
            <a:r>
              <a:rPr lang="en-US" altLang="zh-CN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41" name="Text Box 50"/>
          <p:cNvSpPr txBox="1"/>
          <p:nvPr/>
        </p:nvSpPr>
        <p:spPr>
          <a:xfrm>
            <a:off x="7967663" y="450850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提供能量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42" name="Text Box 51"/>
          <p:cNvSpPr txBox="1"/>
          <p:nvPr/>
        </p:nvSpPr>
        <p:spPr>
          <a:xfrm>
            <a:off x="7967663" y="5373688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提供能量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507" name="Rectangle 52"/>
          <p:cNvSpPr/>
          <p:nvPr/>
        </p:nvSpPr>
        <p:spPr>
          <a:xfrm>
            <a:off x="2208213" y="5949950"/>
            <a:ext cx="7772400" cy="7651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/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1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各种单糖的分布和作用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509" name="Text Box 9"/>
          <p:cNvSpPr txBox="1"/>
          <p:nvPr/>
        </p:nvSpPr>
        <p:spPr>
          <a:xfrm>
            <a:off x="2208213" y="0"/>
            <a:ext cx="2159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）单糖：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510" name="文本框 19509"/>
          <p:cNvSpPr txBox="1"/>
          <p:nvPr/>
        </p:nvSpPr>
        <p:spPr>
          <a:xfrm>
            <a:off x="4656138" y="0"/>
            <a:ext cx="30956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</a:rPr>
              <a:t>不能水解的糖。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"/>
                                        <p:tgtEl>
                                          <p:spTgt spid="822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9" grpId="0" build="p"/>
      <p:bldP spid="8230" grpId="0"/>
      <p:bldP spid="8231" grpId="0"/>
      <p:bldP spid="8232" grpId="0"/>
      <p:bldP spid="8233" grpId="0"/>
      <p:bldP spid="19498" grpId="0"/>
      <p:bldP spid="8235" grpId="0"/>
      <p:bldP spid="8236" grpId="0"/>
      <p:bldP spid="8237" grpId="0"/>
      <p:bldP spid="19502" grpId="0"/>
      <p:bldP spid="19503" grpId="0"/>
      <p:bldP spid="8240" grpId="0"/>
      <p:bldP spid="8241" grpId="0"/>
      <p:bldP spid="8242" grpId="0"/>
      <p:bldP spid="19507" grpId="0"/>
      <p:bldP spid="195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2" name="Group 4"/>
          <p:cNvGrpSpPr/>
          <p:nvPr/>
        </p:nvGrpSpPr>
        <p:grpSpPr>
          <a:xfrm>
            <a:off x="7032625" y="1381125"/>
            <a:ext cx="3124200" cy="825501"/>
            <a:chOff x="3408" y="720"/>
            <a:chExt cx="1968" cy="520"/>
          </a:xfrm>
        </p:grpSpPr>
        <p:sp>
          <p:nvSpPr>
            <p:cNvPr id="20538" name="Line 5"/>
            <p:cNvSpPr/>
            <p:nvPr/>
          </p:nvSpPr>
          <p:spPr>
            <a:xfrm>
              <a:off x="4176" y="864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39" name="Line 6"/>
            <p:cNvSpPr/>
            <p:nvPr/>
          </p:nvSpPr>
          <p:spPr>
            <a:xfrm flipH="1">
              <a:off x="3648" y="864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40" name="Oval 7"/>
            <p:cNvSpPr/>
            <p:nvPr/>
          </p:nvSpPr>
          <p:spPr>
            <a:xfrm>
              <a:off x="3744" y="720"/>
              <a:ext cx="480" cy="480"/>
            </a:xfrm>
            <a:prstGeom prst="ellipse">
              <a:avLst/>
            </a:prstGeom>
            <a:solidFill>
              <a:srgbClr val="FF99CC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41" name="Oval 8"/>
            <p:cNvSpPr/>
            <p:nvPr/>
          </p:nvSpPr>
          <p:spPr>
            <a:xfrm>
              <a:off x="3888" y="864"/>
              <a:ext cx="48" cy="96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42" name="Oval 9"/>
            <p:cNvSpPr/>
            <p:nvPr/>
          </p:nvSpPr>
          <p:spPr>
            <a:xfrm>
              <a:off x="4032" y="864"/>
              <a:ext cx="48" cy="96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43" name="Arc 10"/>
            <p:cNvSpPr/>
            <p:nvPr/>
          </p:nvSpPr>
          <p:spPr>
            <a:xfrm>
              <a:off x="3889" y="864"/>
              <a:ext cx="190" cy="240"/>
            </a:xfrm>
            <a:custGeom>
              <a:avLst/>
              <a:gdLst>
                <a:gd name="txL" fmla="*/ 0 w 31090"/>
                <a:gd name="txT" fmla="*/ 0 h 21600"/>
                <a:gd name="txR" fmla="*/ 31090 w 3109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1090" h="21600" fill="none">
                  <a:moveTo>
                    <a:pt x="31089" y="14399"/>
                  </a:moveTo>
                  <a:cubicBezTo>
                    <a:pt x="26992" y="18981"/>
                    <a:pt x="21136" y="21599"/>
                    <a:pt x="14990" y="21600"/>
                  </a:cubicBezTo>
                  <a:cubicBezTo>
                    <a:pt x="9398" y="21600"/>
                    <a:pt x="4025" y="19431"/>
                    <a:pt x="-1" y="15551"/>
                  </a:cubicBezTo>
                </a:path>
                <a:path w="31090" h="21600" stroke="0">
                  <a:moveTo>
                    <a:pt x="31089" y="14399"/>
                  </a:moveTo>
                  <a:cubicBezTo>
                    <a:pt x="26992" y="18981"/>
                    <a:pt x="21136" y="21599"/>
                    <a:pt x="14990" y="21600"/>
                  </a:cubicBezTo>
                  <a:cubicBezTo>
                    <a:pt x="9398" y="21600"/>
                    <a:pt x="4025" y="19431"/>
                    <a:pt x="-1" y="15551"/>
                  </a:cubicBezTo>
                  <a:lnTo>
                    <a:pt x="14990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CC0099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4" name="Text Box 11"/>
            <p:cNvSpPr txBox="1"/>
            <p:nvPr/>
          </p:nvSpPr>
          <p:spPr>
            <a:xfrm>
              <a:off x="3408" y="1008"/>
              <a:ext cx="43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ahoma" panose="020B0604030504040204" pitchFamily="34" charset="0"/>
                  <a:ea typeface="黑体" panose="02010609060101010101" pitchFamily="2" charset="-122"/>
                </a:rPr>
                <a:t>HO</a:t>
              </a:r>
              <a:endParaRPr lang="en-US" altLang="zh-CN" b="1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45" name="Text Box 12"/>
            <p:cNvSpPr txBox="1"/>
            <p:nvPr/>
          </p:nvSpPr>
          <p:spPr>
            <a:xfrm>
              <a:off x="4176" y="100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b="1">
                  <a:latin typeface="Tahoma" panose="020B0604030504040204" pitchFamily="34" charset="0"/>
                  <a:ea typeface="黑体" panose="02010609060101010101" pitchFamily="2" charset="-122"/>
                </a:rPr>
                <a:t>O</a:t>
              </a:r>
              <a:endParaRPr lang="en-US" altLang="zh-CN" b="1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46" name="Line 13"/>
            <p:cNvSpPr/>
            <p:nvPr/>
          </p:nvSpPr>
          <p:spPr>
            <a:xfrm>
              <a:off x="4944" y="864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47" name="Line 14"/>
            <p:cNvSpPr/>
            <p:nvPr/>
          </p:nvSpPr>
          <p:spPr>
            <a:xfrm flipH="1">
              <a:off x="4416" y="864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48" name="Oval 15"/>
            <p:cNvSpPr/>
            <p:nvPr/>
          </p:nvSpPr>
          <p:spPr>
            <a:xfrm>
              <a:off x="4512" y="720"/>
              <a:ext cx="480" cy="480"/>
            </a:xfrm>
            <a:prstGeom prst="ellipse">
              <a:avLst/>
            </a:prstGeom>
            <a:solidFill>
              <a:srgbClr val="FF99CC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49" name="Oval 16"/>
            <p:cNvSpPr/>
            <p:nvPr/>
          </p:nvSpPr>
          <p:spPr>
            <a:xfrm>
              <a:off x="4656" y="864"/>
              <a:ext cx="48" cy="96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50" name="Oval 17"/>
            <p:cNvSpPr/>
            <p:nvPr/>
          </p:nvSpPr>
          <p:spPr>
            <a:xfrm>
              <a:off x="4800" y="864"/>
              <a:ext cx="48" cy="96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51" name="Arc 18"/>
            <p:cNvSpPr/>
            <p:nvPr/>
          </p:nvSpPr>
          <p:spPr>
            <a:xfrm>
              <a:off x="4656" y="864"/>
              <a:ext cx="190" cy="240"/>
            </a:xfrm>
            <a:custGeom>
              <a:avLst/>
              <a:gdLst>
                <a:gd name="txL" fmla="*/ 0 w 31090"/>
                <a:gd name="txT" fmla="*/ 0 h 21600"/>
                <a:gd name="txR" fmla="*/ 31090 w 3109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1090" h="21600" fill="none">
                  <a:moveTo>
                    <a:pt x="31089" y="14399"/>
                  </a:moveTo>
                  <a:cubicBezTo>
                    <a:pt x="26992" y="18981"/>
                    <a:pt x="21136" y="21599"/>
                    <a:pt x="14990" y="21600"/>
                  </a:cubicBezTo>
                  <a:cubicBezTo>
                    <a:pt x="9398" y="21600"/>
                    <a:pt x="4025" y="19431"/>
                    <a:pt x="-1" y="15551"/>
                  </a:cubicBezTo>
                </a:path>
                <a:path w="31090" h="21600" stroke="0">
                  <a:moveTo>
                    <a:pt x="31089" y="14399"/>
                  </a:moveTo>
                  <a:cubicBezTo>
                    <a:pt x="26992" y="18981"/>
                    <a:pt x="21136" y="21599"/>
                    <a:pt x="14990" y="21600"/>
                  </a:cubicBezTo>
                  <a:cubicBezTo>
                    <a:pt x="9398" y="21600"/>
                    <a:pt x="4025" y="19431"/>
                    <a:pt x="-1" y="15551"/>
                  </a:cubicBezTo>
                  <a:lnTo>
                    <a:pt x="14990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CC0099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2" name="Text Box 19"/>
            <p:cNvSpPr txBox="1"/>
            <p:nvPr/>
          </p:nvSpPr>
          <p:spPr>
            <a:xfrm>
              <a:off x="4992" y="100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ahoma" panose="020B0604030504040204" pitchFamily="34" charset="0"/>
                  <a:ea typeface="黑体" panose="02010609060101010101" pitchFamily="2" charset="-122"/>
                </a:rPr>
                <a:t>OH</a:t>
              </a:r>
              <a:endParaRPr lang="en-US" altLang="zh-CN" b="1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3" name="Group 20"/>
          <p:cNvGrpSpPr/>
          <p:nvPr/>
        </p:nvGrpSpPr>
        <p:grpSpPr>
          <a:xfrm>
            <a:off x="1774825" y="1341438"/>
            <a:ext cx="1905000" cy="1160463"/>
            <a:chOff x="336" y="624"/>
            <a:chExt cx="1200" cy="731"/>
          </a:xfrm>
        </p:grpSpPr>
        <p:grpSp>
          <p:nvGrpSpPr>
            <p:cNvPr id="20528" name="Group 21"/>
            <p:cNvGrpSpPr/>
            <p:nvPr/>
          </p:nvGrpSpPr>
          <p:grpSpPr>
            <a:xfrm>
              <a:off x="336" y="624"/>
              <a:ext cx="1200" cy="520"/>
              <a:chOff x="624" y="720"/>
              <a:chExt cx="1200" cy="520"/>
            </a:xfrm>
          </p:grpSpPr>
          <p:sp>
            <p:nvSpPr>
              <p:cNvPr id="20530" name="Line 22"/>
              <p:cNvSpPr/>
              <p:nvPr/>
            </p:nvSpPr>
            <p:spPr>
              <a:xfrm>
                <a:off x="1392" y="86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531" name="Line 23"/>
              <p:cNvSpPr/>
              <p:nvPr/>
            </p:nvSpPr>
            <p:spPr>
              <a:xfrm flipH="1">
                <a:off x="864" y="86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532" name="Oval 24"/>
              <p:cNvSpPr/>
              <p:nvPr/>
            </p:nvSpPr>
            <p:spPr>
              <a:xfrm>
                <a:off x="960" y="720"/>
                <a:ext cx="480" cy="480"/>
              </a:xfrm>
              <a:prstGeom prst="ellipse">
                <a:avLst/>
              </a:prstGeom>
              <a:solidFill>
                <a:srgbClr val="FF99CC"/>
              </a:solidFill>
              <a:ln w="9525">
                <a:noFill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33" name="Oval 25"/>
              <p:cNvSpPr/>
              <p:nvPr/>
            </p:nvSpPr>
            <p:spPr>
              <a:xfrm>
                <a:off x="1104" y="864"/>
                <a:ext cx="48" cy="96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34" name="Oval 26"/>
              <p:cNvSpPr/>
              <p:nvPr/>
            </p:nvSpPr>
            <p:spPr>
              <a:xfrm>
                <a:off x="1248" y="864"/>
                <a:ext cx="48" cy="96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35" name="Arc 27"/>
              <p:cNvSpPr/>
              <p:nvPr/>
            </p:nvSpPr>
            <p:spPr>
              <a:xfrm>
                <a:off x="1105" y="864"/>
                <a:ext cx="190" cy="240"/>
              </a:xfrm>
              <a:custGeom>
                <a:avLst/>
                <a:gdLst>
                  <a:gd name="txL" fmla="*/ 0 w 31090"/>
                  <a:gd name="txT" fmla="*/ 0 h 21600"/>
                  <a:gd name="txR" fmla="*/ 31090 w 3109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1090" h="21600" fill="none">
                    <a:moveTo>
                      <a:pt x="31089" y="14399"/>
                    </a:moveTo>
                    <a:cubicBezTo>
                      <a:pt x="26992" y="18981"/>
                      <a:pt x="21136" y="21599"/>
                      <a:pt x="14990" y="21600"/>
                    </a:cubicBezTo>
                    <a:cubicBezTo>
                      <a:pt x="9398" y="21600"/>
                      <a:pt x="4025" y="19431"/>
                      <a:pt x="-1" y="15551"/>
                    </a:cubicBezTo>
                  </a:path>
                  <a:path w="31090" h="21600" stroke="0">
                    <a:moveTo>
                      <a:pt x="31089" y="14399"/>
                    </a:moveTo>
                    <a:cubicBezTo>
                      <a:pt x="26992" y="18981"/>
                      <a:pt x="21136" y="21599"/>
                      <a:pt x="14990" y="21600"/>
                    </a:cubicBezTo>
                    <a:cubicBezTo>
                      <a:pt x="9398" y="21600"/>
                      <a:pt x="4025" y="19431"/>
                      <a:pt x="-1" y="15551"/>
                    </a:cubicBezTo>
                    <a:lnTo>
                      <a:pt x="14990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CC0099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36" name="Text Box 28"/>
              <p:cNvSpPr txBox="1"/>
              <p:nvPr/>
            </p:nvSpPr>
            <p:spPr>
              <a:xfrm>
                <a:off x="624" y="1008"/>
                <a:ext cx="432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latin typeface="Tahoma" panose="020B0604030504040204" pitchFamily="34" charset="0"/>
                    <a:ea typeface="黑体" panose="02010609060101010101" pitchFamily="2" charset="-122"/>
                  </a:rPr>
                  <a:t>HO</a:t>
                </a:r>
                <a:endParaRPr lang="en-US" altLang="zh-CN" b="1">
                  <a:latin typeface="Tahoma" panose="020B060403050404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20537" name="Text Box 29"/>
              <p:cNvSpPr txBox="1"/>
              <p:nvPr/>
            </p:nvSpPr>
            <p:spPr>
              <a:xfrm>
                <a:off x="1440" y="1008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latin typeface="Tahoma" panose="020B0604030504040204" pitchFamily="34" charset="0"/>
                    <a:ea typeface="华文中宋" panose="02010600040101010101" pitchFamily="2" charset="-122"/>
                  </a:rPr>
                  <a:t>OH</a:t>
                </a:r>
                <a:endParaRPr lang="en-US" altLang="zh-CN" b="1">
                  <a:latin typeface="Tahoma" panose="020B0604030504040204" pitchFamily="34" charset="0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20529" name="Text Box 30"/>
            <p:cNvSpPr txBox="1"/>
            <p:nvPr/>
          </p:nvSpPr>
          <p:spPr>
            <a:xfrm>
              <a:off x="528" y="1104"/>
              <a:ext cx="81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2000" b="1" dirty="0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Group 31"/>
          <p:cNvGrpSpPr/>
          <p:nvPr/>
        </p:nvGrpSpPr>
        <p:grpSpPr>
          <a:xfrm>
            <a:off x="3503613" y="1341438"/>
            <a:ext cx="1905000" cy="1160463"/>
            <a:chOff x="1440" y="624"/>
            <a:chExt cx="1200" cy="731"/>
          </a:xfrm>
        </p:grpSpPr>
        <p:grpSp>
          <p:nvGrpSpPr>
            <p:cNvPr id="20518" name="Group 32"/>
            <p:cNvGrpSpPr/>
            <p:nvPr/>
          </p:nvGrpSpPr>
          <p:grpSpPr>
            <a:xfrm>
              <a:off x="1440" y="624"/>
              <a:ext cx="1200" cy="520"/>
              <a:chOff x="624" y="720"/>
              <a:chExt cx="1200" cy="520"/>
            </a:xfrm>
          </p:grpSpPr>
          <p:sp>
            <p:nvSpPr>
              <p:cNvPr id="20520" name="Line 33"/>
              <p:cNvSpPr/>
              <p:nvPr/>
            </p:nvSpPr>
            <p:spPr>
              <a:xfrm>
                <a:off x="1392" y="86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521" name="Line 34"/>
              <p:cNvSpPr/>
              <p:nvPr/>
            </p:nvSpPr>
            <p:spPr>
              <a:xfrm flipH="1">
                <a:off x="864" y="86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522" name="Oval 35"/>
              <p:cNvSpPr/>
              <p:nvPr/>
            </p:nvSpPr>
            <p:spPr>
              <a:xfrm>
                <a:off x="960" y="720"/>
                <a:ext cx="480" cy="480"/>
              </a:xfrm>
              <a:prstGeom prst="ellipse">
                <a:avLst/>
              </a:prstGeom>
              <a:solidFill>
                <a:srgbClr val="FF99CC"/>
              </a:solidFill>
              <a:ln w="9525">
                <a:noFill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23" name="Oval 36"/>
              <p:cNvSpPr/>
              <p:nvPr/>
            </p:nvSpPr>
            <p:spPr>
              <a:xfrm>
                <a:off x="1104" y="864"/>
                <a:ext cx="48" cy="96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24" name="Oval 37"/>
              <p:cNvSpPr/>
              <p:nvPr/>
            </p:nvSpPr>
            <p:spPr>
              <a:xfrm>
                <a:off x="1248" y="864"/>
                <a:ext cx="48" cy="96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Franklin Gothic Book"/>
                  <a:ea typeface="黑体" panose="02010609060101010101" pitchFamily="2" charset="-122"/>
                </a:endParaRPr>
              </a:p>
            </p:txBody>
          </p:sp>
          <p:sp>
            <p:nvSpPr>
              <p:cNvPr id="20525" name="Arc 38"/>
              <p:cNvSpPr/>
              <p:nvPr/>
            </p:nvSpPr>
            <p:spPr>
              <a:xfrm>
                <a:off x="1105" y="864"/>
                <a:ext cx="190" cy="240"/>
              </a:xfrm>
              <a:custGeom>
                <a:avLst/>
                <a:gdLst>
                  <a:gd name="txL" fmla="*/ 0 w 31090"/>
                  <a:gd name="txT" fmla="*/ 0 h 21600"/>
                  <a:gd name="txR" fmla="*/ 31090 w 3109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1090" h="21600" fill="none">
                    <a:moveTo>
                      <a:pt x="31089" y="14399"/>
                    </a:moveTo>
                    <a:cubicBezTo>
                      <a:pt x="26992" y="18981"/>
                      <a:pt x="21136" y="21599"/>
                      <a:pt x="14990" y="21600"/>
                    </a:cubicBezTo>
                    <a:cubicBezTo>
                      <a:pt x="9398" y="21600"/>
                      <a:pt x="4025" y="19431"/>
                      <a:pt x="-1" y="15551"/>
                    </a:cubicBezTo>
                  </a:path>
                  <a:path w="31090" h="21600" stroke="0">
                    <a:moveTo>
                      <a:pt x="31089" y="14399"/>
                    </a:moveTo>
                    <a:cubicBezTo>
                      <a:pt x="26992" y="18981"/>
                      <a:pt x="21136" y="21599"/>
                      <a:pt x="14990" y="21600"/>
                    </a:cubicBezTo>
                    <a:cubicBezTo>
                      <a:pt x="9398" y="21600"/>
                      <a:pt x="4025" y="19431"/>
                      <a:pt x="-1" y="15551"/>
                    </a:cubicBezTo>
                    <a:lnTo>
                      <a:pt x="14990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CC0099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26" name="Text Box 39"/>
              <p:cNvSpPr txBox="1"/>
              <p:nvPr/>
            </p:nvSpPr>
            <p:spPr>
              <a:xfrm>
                <a:off x="624" y="1008"/>
                <a:ext cx="432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latin typeface="Tahoma" panose="020B0604030504040204" pitchFamily="34" charset="0"/>
                    <a:ea typeface="黑体" panose="02010609060101010101" pitchFamily="2" charset="-122"/>
                  </a:rPr>
                  <a:t>HO</a:t>
                </a:r>
                <a:endParaRPr lang="en-US" altLang="zh-CN" b="1">
                  <a:latin typeface="Tahoma" panose="020B060403050404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20527" name="Text Box 40"/>
              <p:cNvSpPr txBox="1"/>
              <p:nvPr/>
            </p:nvSpPr>
            <p:spPr>
              <a:xfrm>
                <a:off x="1440" y="1008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latin typeface="Tahoma" panose="020B0604030504040204" pitchFamily="34" charset="0"/>
                    <a:ea typeface="黑体" panose="02010609060101010101" pitchFamily="2" charset="-122"/>
                  </a:rPr>
                  <a:t>OH</a:t>
                </a:r>
                <a:endParaRPr lang="en-US" altLang="zh-CN" b="1">
                  <a:latin typeface="Tahoma" panose="020B0604030504040204" pitchFamily="34" charset="0"/>
                  <a:ea typeface="黑体" panose="02010609060101010101" pitchFamily="2" charset="-122"/>
                </a:endParaRPr>
              </a:p>
            </p:txBody>
          </p:sp>
        </p:grpSp>
        <p:sp>
          <p:nvSpPr>
            <p:cNvPr id="20519" name="Text Box 41"/>
            <p:cNvSpPr txBox="1"/>
            <p:nvPr/>
          </p:nvSpPr>
          <p:spPr>
            <a:xfrm>
              <a:off x="1632" y="1104"/>
              <a:ext cx="81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2000" b="1" dirty="0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7" name="Group 42"/>
          <p:cNvGrpSpPr/>
          <p:nvPr/>
        </p:nvGrpSpPr>
        <p:grpSpPr>
          <a:xfrm>
            <a:off x="5303838" y="1557338"/>
            <a:ext cx="2112962" cy="457200"/>
            <a:chOff x="2544" y="624"/>
            <a:chExt cx="1152" cy="288"/>
          </a:xfrm>
        </p:grpSpPr>
        <p:sp>
          <p:nvSpPr>
            <p:cNvPr id="20516" name="AutoShape 43"/>
            <p:cNvSpPr/>
            <p:nvPr/>
          </p:nvSpPr>
          <p:spPr>
            <a:xfrm>
              <a:off x="2592" y="816"/>
              <a:ext cx="864" cy="96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  <p:sp>
          <p:nvSpPr>
            <p:cNvPr id="20517" name="Text Box 44"/>
            <p:cNvSpPr txBox="1"/>
            <p:nvPr/>
          </p:nvSpPr>
          <p:spPr>
            <a:xfrm>
              <a:off x="2544" y="624"/>
              <a:ext cx="1152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黑体" panose="02010609060101010101" pitchFamily="2" charset="-122"/>
                </a:rPr>
                <a:t>  脱水缩合</a:t>
              </a:r>
              <a:endParaRPr lang="zh-CN" altLang="en-US" sz="2000" b="1" dirty="0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8" name="Group 45"/>
          <p:cNvGrpSpPr/>
          <p:nvPr/>
        </p:nvGrpSpPr>
        <p:grpSpPr>
          <a:xfrm>
            <a:off x="3287713" y="1052513"/>
            <a:ext cx="906462" cy="1101725"/>
            <a:chOff x="1276" y="350"/>
            <a:chExt cx="571" cy="694"/>
          </a:xfrm>
        </p:grpSpPr>
        <p:sp>
          <p:nvSpPr>
            <p:cNvPr id="20513" name="Line 46"/>
            <p:cNvSpPr/>
            <p:nvPr/>
          </p:nvSpPr>
          <p:spPr>
            <a:xfrm flipV="1">
              <a:off x="1457" y="577"/>
              <a:ext cx="96" cy="19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0514" name="Text Box 47"/>
            <p:cNvSpPr txBox="1"/>
            <p:nvPr/>
          </p:nvSpPr>
          <p:spPr>
            <a:xfrm>
              <a:off x="1367" y="350"/>
              <a:ext cx="480" cy="23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ahoma" panose="020B0604030504040204" pitchFamily="34" charset="0"/>
                  <a:ea typeface="黑体" panose="02010609060101010101" pitchFamily="2" charset="-122"/>
                </a:rPr>
                <a:t>H</a:t>
              </a:r>
              <a:r>
                <a:rPr lang="en-US" altLang="zh-CN" sz="1400" b="1">
                  <a:latin typeface="Tahoma" panose="020B0604030504040204" pitchFamily="34" charset="0"/>
                  <a:ea typeface="黑体" panose="02010609060101010101" pitchFamily="2" charset="-122"/>
                </a:rPr>
                <a:t>2</a:t>
              </a:r>
              <a:r>
                <a:rPr lang="en-US" altLang="zh-CN" b="1">
                  <a:latin typeface="Tahoma" panose="020B0604030504040204" pitchFamily="34" charset="0"/>
                  <a:ea typeface="黑体" panose="02010609060101010101" pitchFamily="2" charset="-122"/>
                </a:rPr>
                <a:t>O</a:t>
              </a:r>
              <a:endParaRPr lang="en-US" altLang="zh-CN" b="1"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15" name="AutoShape 48"/>
            <p:cNvSpPr/>
            <p:nvPr/>
          </p:nvSpPr>
          <p:spPr>
            <a:xfrm>
              <a:off x="1276" y="804"/>
              <a:ext cx="480" cy="240"/>
            </a:xfrm>
            <a:prstGeom prst="flowChartPreparation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Franklin Gothic Book"/>
                <a:ea typeface="黑体" panose="02010609060101010101" pitchFamily="2" charset="-122"/>
              </a:endParaRPr>
            </a:p>
          </p:txBody>
        </p:sp>
      </p:grpSp>
      <p:sp>
        <p:nvSpPr>
          <p:cNvPr id="20487" name="Text Box 49"/>
          <p:cNvSpPr txBox="1"/>
          <p:nvPr/>
        </p:nvSpPr>
        <p:spPr>
          <a:xfrm>
            <a:off x="1524000" y="333375"/>
            <a:ext cx="2195513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）二糖：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65" name="Rectangle 10"/>
          <p:cNvSpPr/>
          <p:nvPr/>
        </p:nvSpPr>
        <p:spPr>
          <a:xfrm>
            <a:off x="2279650" y="2708275"/>
            <a:ext cx="32400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葡萄糖：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en-US" altLang="zh-CN" sz="2800" b="1" baseline="-250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 baseline="-250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en-US" altLang="zh-CN" sz="2800" b="1" baseline="-250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endParaRPr lang="en-US" altLang="zh-CN" sz="2800" b="1" baseline="-2500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66" name="Rectangle 11"/>
          <p:cNvSpPr/>
          <p:nvPr/>
        </p:nvSpPr>
        <p:spPr>
          <a:xfrm>
            <a:off x="6888163" y="2708275"/>
            <a:ext cx="24955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二糖：</a:t>
            </a:r>
            <a:r>
              <a:rPr lang="en-US" altLang="zh-CN" sz="2800" b="1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en-US" altLang="zh-CN" sz="2800" b="1" baseline="-2500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en-US" altLang="zh-CN" sz="2800" b="1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 baseline="-2500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22</a:t>
            </a:r>
            <a:r>
              <a:rPr lang="en-US" altLang="zh-CN" sz="2800" b="1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en-US" altLang="zh-CN" sz="2800" b="1" baseline="-25000">
                <a:solidFill>
                  <a:srgbClr val="6600CC"/>
                </a:solidFill>
                <a:latin typeface="楷体_GB2312" pitchFamily="49" charset="-122"/>
                <a:ea typeface="楷体_GB2312" pitchFamily="49" charset="-122"/>
              </a:rPr>
              <a:t>11</a:t>
            </a:r>
            <a:endParaRPr lang="en-US" altLang="zh-CN" sz="2800" b="1" baseline="-25000">
              <a:solidFill>
                <a:srgbClr val="66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53"/>
          <p:cNvGrpSpPr/>
          <p:nvPr/>
        </p:nvGrpSpPr>
        <p:grpSpPr>
          <a:xfrm>
            <a:off x="5375275" y="2636838"/>
            <a:ext cx="1512888" cy="431800"/>
            <a:chOff x="3779912" y="2708920"/>
            <a:chExt cx="1512168" cy="432048"/>
          </a:xfrm>
        </p:grpSpPr>
        <p:cxnSp>
          <p:nvCxnSpPr>
            <p:cNvPr id="52" name="直接箭头连接符 51"/>
            <p:cNvCxnSpPr/>
            <p:nvPr/>
          </p:nvCxnSpPr>
          <p:spPr>
            <a:xfrm>
              <a:off x="3779912" y="3140968"/>
              <a:ext cx="12963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12" name="TextBox 52"/>
            <p:cNvSpPr txBox="1"/>
            <p:nvPr/>
          </p:nvSpPr>
          <p:spPr>
            <a:xfrm>
              <a:off x="3851920" y="2708920"/>
              <a:ext cx="1440160" cy="3685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b="1" dirty="0">
                  <a:latin typeface="Franklin Gothic Book"/>
                  <a:ea typeface="黑体" panose="02010609060101010101" pitchFamily="2" charset="-122"/>
                </a:rPr>
                <a:t>脱水缩合</a:t>
              </a:r>
              <a:endParaRPr lang="zh-CN" altLang="en-US" b="1" dirty="0">
                <a:latin typeface="Franklin Gothic Book"/>
                <a:ea typeface="黑体" panose="02010609060101010101" pitchFamily="2" charset="-122"/>
              </a:endParaRPr>
            </a:p>
          </p:txBody>
        </p:sp>
      </p:grpSp>
      <p:grpSp>
        <p:nvGrpSpPr>
          <p:cNvPr id="10" name="Group 4"/>
          <p:cNvGrpSpPr/>
          <p:nvPr/>
        </p:nvGrpSpPr>
        <p:grpSpPr>
          <a:xfrm>
            <a:off x="1952625" y="3214688"/>
            <a:ext cx="8382000" cy="3429000"/>
            <a:chOff x="0" y="9"/>
            <a:chExt cx="5280" cy="2160"/>
          </a:xfrm>
        </p:grpSpPr>
        <p:sp>
          <p:nvSpPr>
            <p:cNvPr id="20492" name="Rectangle 27"/>
            <p:cNvSpPr/>
            <p:nvPr/>
          </p:nvSpPr>
          <p:spPr>
            <a:xfrm>
              <a:off x="0" y="9"/>
              <a:ext cx="5280" cy="216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3" name="Rectangle 8"/>
            <p:cNvSpPr/>
            <p:nvPr/>
          </p:nvSpPr>
          <p:spPr>
            <a:xfrm>
              <a:off x="96" y="96"/>
              <a:ext cx="672" cy="144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4" name="Rectangle 9"/>
            <p:cNvSpPr/>
            <p:nvPr/>
          </p:nvSpPr>
          <p:spPr>
            <a:xfrm>
              <a:off x="768" y="96"/>
              <a:ext cx="672" cy="144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5" name="Rectangle 10"/>
            <p:cNvSpPr/>
            <p:nvPr/>
          </p:nvSpPr>
          <p:spPr>
            <a:xfrm>
              <a:off x="2016" y="96"/>
              <a:ext cx="672" cy="1440"/>
            </a:xfrm>
            <a:prstGeom prst="rect">
              <a:avLst/>
            </a:prstGeom>
            <a:solidFill>
              <a:srgbClr val="00CC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6" name="Rectangle 11"/>
            <p:cNvSpPr/>
            <p:nvPr/>
          </p:nvSpPr>
          <p:spPr>
            <a:xfrm>
              <a:off x="2688" y="96"/>
              <a:ext cx="672" cy="144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7" name="Rectangle 12"/>
            <p:cNvSpPr/>
            <p:nvPr/>
          </p:nvSpPr>
          <p:spPr>
            <a:xfrm>
              <a:off x="2016" y="96"/>
              <a:ext cx="672" cy="1440"/>
            </a:xfrm>
            <a:prstGeom prst="rect">
              <a:avLst/>
            </a:prstGeom>
            <a:solidFill>
              <a:srgbClr val="00CC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8" name="Rectangle 13"/>
            <p:cNvSpPr/>
            <p:nvPr/>
          </p:nvSpPr>
          <p:spPr>
            <a:xfrm>
              <a:off x="2688" y="96"/>
              <a:ext cx="672" cy="144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499" name="Rectangle 14"/>
            <p:cNvSpPr/>
            <p:nvPr/>
          </p:nvSpPr>
          <p:spPr>
            <a:xfrm>
              <a:off x="3840" y="96"/>
              <a:ext cx="672" cy="144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0" name="Rectangle 15"/>
            <p:cNvSpPr/>
            <p:nvPr/>
          </p:nvSpPr>
          <p:spPr>
            <a:xfrm>
              <a:off x="4512" y="96"/>
              <a:ext cx="672" cy="1440"/>
            </a:xfrm>
            <a:prstGeom prst="rect">
              <a:avLst/>
            </a:prstGeom>
            <a:solidFill>
              <a:srgbClr val="0099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1" name="Text Box 16"/>
            <p:cNvSpPr txBox="1"/>
            <p:nvPr/>
          </p:nvSpPr>
          <p:spPr>
            <a:xfrm>
              <a:off x="192" y="240"/>
              <a:ext cx="528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2" name="Text Box 17"/>
            <p:cNvSpPr txBox="1"/>
            <p:nvPr/>
          </p:nvSpPr>
          <p:spPr>
            <a:xfrm>
              <a:off x="864" y="240"/>
              <a:ext cx="528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3" name="Text Box 19"/>
            <p:cNvSpPr txBox="1"/>
            <p:nvPr/>
          </p:nvSpPr>
          <p:spPr>
            <a:xfrm>
              <a:off x="3936" y="240"/>
              <a:ext cx="528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4" name="Text Box 20"/>
            <p:cNvSpPr txBox="1"/>
            <p:nvPr/>
          </p:nvSpPr>
          <p:spPr>
            <a:xfrm>
              <a:off x="2784" y="240"/>
              <a:ext cx="528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葡萄糖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5" name="Text Box 21"/>
            <p:cNvSpPr txBox="1"/>
            <p:nvPr/>
          </p:nvSpPr>
          <p:spPr>
            <a:xfrm>
              <a:off x="2112" y="336"/>
              <a:ext cx="528" cy="9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果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6" name="Text Box 22"/>
            <p:cNvSpPr txBox="1"/>
            <p:nvPr/>
          </p:nvSpPr>
          <p:spPr>
            <a:xfrm>
              <a:off x="4608" y="240"/>
              <a:ext cx="528" cy="11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latin typeface="Arial" panose="020B0604020202020204" pitchFamily="34" charset="0"/>
                  <a:ea typeface="黑体" panose="02010609060101010101" pitchFamily="2" charset="-122"/>
                </a:rPr>
                <a:t>半乳糖</a:t>
              </a:r>
              <a:endParaRPr lang="zh-CN" altLang="en-US" sz="3600" b="1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0507" name="Text Box 23"/>
            <p:cNvSpPr txBox="1"/>
            <p:nvPr/>
          </p:nvSpPr>
          <p:spPr>
            <a:xfrm>
              <a:off x="240" y="1536"/>
              <a:ext cx="100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麦芽糖</a:t>
              </a:r>
              <a:endParaRPr lang="zh-CN" altLang="en-US" sz="3200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0508" name="Text Box 24"/>
            <p:cNvSpPr txBox="1"/>
            <p:nvPr/>
          </p:nvSpPr>
          <p:spPr>
            <a:xfrm>
              <a:off x="2304" y="1536"/>
              <a:ext cx="100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蔗 糖</a:t>
              </a:r>
              <a:endParaRPr lang="zh-CN" altLang="en-US" sz="3200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0509" name="Text Box 25"/>
            <p:cNvSpPr txBox="1"/>
            <p:nvPr/>
          </p:nvSpPr>
          <p:spPr>
            <a:xfrm>
              <a:off x="4176" y="1536"/>
              <a:ext cx="100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乳 糖</a:t>
              </a:r>
              <a:endParaRPr lang="zh-CN" altLang="en-US" sz="3200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0510" name="Text Box 26"/>
            <p:cNvSpPr txBox="1"/>
            <p:nvPr/>
          </p:nvSpPr>
          <p:spPr>
            <a:xfrm>
              <a:off x="1305" y="1764"/>
              <a:ext cx="312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002060"/>
                  </a:solidFill>
                  <a:latin typeface="Arial" panose="020B0604020202020204" pitchFamily="34" charset="0"/>
                  <a:ea typeface="楷体_GB2312" pitchFamily="49" charset="-122"/>
                </a:rPr>
                <a:t>几种二糖的组成示意图</a:t>
              </a:r>
              <a:endPara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20555" name="文本框 20554"/>
          <p:cNvSpPr txBox="1"/>
          <p:nvPr/>
        </p:nvSpPr>
        <p:spPr>
          <a:xfrm>
            <a:off x="3792538" y="260350"/>
            <a:ext cx="64087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</a:rPr>
              <a:t>由两分子的单糖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脱水缩合</a:t>
            </a:r>
            <a:r>
              <a:rPr lang="zh-CN" altLang="en-US" sz="3200" b="1" dirty="0">
                <a:latin typeface="Arial" panose="020B0604020202020204" pitchFamily="34" charset="0"/>
              </a:rPr>
              <a:t>而成的糖。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5" grpId="0"/>
      <p:bldP spid="9266" grpId="0"/>
      <p:bldP spid="205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9490" name="Group 34"/>
          <p:cNvGraphicFramePr>
            <a:graphicFrameLocks noGrp="1"/>
          </p:cNvGraphicFramePr>
          <p:nvPr/>
        </p:nvGraphicFramePr>
        <p:xfrm>
          <a:off x="1847850" y="981075"/>
          <a:ext cx="8519795" cy="4419600"/>
        </p:xfrm>
        <a:graphic>
          <a:graphicData uri="http://schemas.openxmlformats.org/drawingml/2006/table">
            <a:tbl>
              <a:tblPr/>
              <a:tblGrid>
                <a:gridCol w="1036955"/>
                <a:gridCol w="1704975"/>
                <a:gridCol w="3161665"/>
                <a:gridCol w="2616200"/>
              </a:tblGrid>
              <a:tr h="762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种类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分布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功能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92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二糖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92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12192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21528" name="Text Box 24"/>
          <p:cNvSpPr txBox="1"/>
          <p:nvPr/>
        </p:nvSpPr>
        <p:spPr>
          <a:xfrm>
            <a:off x="3071813" y="2060575"/>
            <a:ext cx="19446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麦芽糖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29" name="Text Box 25"/>
          <p:cNvSpPr txBox="1"/>
          <p:nvPr/>
        </p:nvSpPr>
        <p:spPr>
          <a:xfrm>
            <a:off x="3216275" y="3357563"/>
            <a:ext cx="1368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蔗糖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30" name="Text Box 26"/>
          <p:cNvSpPr txBox="1"/>
          <p:nvPr/>
        </p:nvSpPr>
        <p:spPr>
          <a:xfrm>
            <a:off x="3216275" y="4508500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乳糖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31" name="Text Box 27"/>
          <p:cNvSpPr txBox="1"/>
          <p:nvPr/>
        </p:nvSpPr>
        <p:spPr>
          <a:xfrm>
            <a:off x="4656138" y="1844675"/>
            <a:ext cx="3243262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发芽的小麦、谷粒中含量丰富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植物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32" name="Text Box 28"/>
          <p:cNvSpPr txBox="1"/>
          <p:nvPr/>
        </p:nvSpPr>
        <p:spPr>
          <a:xfrm>
            <a:off x="4872038" y="3141663"/>
            <a:ext cx="291147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甘蔗、甜菜中含量丰富</a:t>
            </a:r>
            <a:r>
              <a:rPr lang="en-US" altLang="zh-CN" sz="2800" b="1">
                <a:latin typeface="Arial" panose="020B0604020202020204" pitchFamily="34" charset="0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植 物</a:t>
            </a:r>
            <a:r>
              <a:rPr lang="en-US" altLang="zh-CN" sz="2800" b="1">
                <a:latin typeface="Arial" panose="020B0604020202020204" pitchFamily="34" charset="0"/>
              </a:rPr>
              <a:t>)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21533" name="Text Box 29"/>
          <p:cNvSpPr txBox="1"/>
          <p:nvPr/>
        </p:nvSpPr>
        <p:spPr>
          <a:xfrm>
            <a:off x="4872038" y="4292600"/>
            <a:ext cx="291147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人和动物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乳汁中含量丰富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70" name="Text Box 30"/>
          <p:cNvSpPr txBox="1"/>
          <p:nvPr/>
        </p:nvSpPr>
        <p:spPr>
          <a:xfrm>
            <a:off x="7896225" y="3141663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都能提供能量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35" name="Rectangle 31"/>
          <p:cNvSpPr/>
          <p:nvPr/>
        </p:nvSpPr>
        <p:spPr>
          <a:xfrm>
            <a:off x="2208213" y="5300663"/>
            <a:ext cx="7772400" cy="8540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/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2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各种二糖的分布和作用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22530" name="Group 2"/>
          <p:cNvGrpSpPr/>
          <p:nvPr/>
        </p:nvGrpSpPr>
        <p:grpSpPr>
          <a:xfrm>
            <a:off x="1992313" y="1844675"/>
            <a:ext cx="7777162" cy="4144195"/>
            <a:chOff x="432" y="432"/>
            <a:chExt cx="4800" cy="3444"/>
          </a:xfrm>
        </p:grpSpPr>
        <p:pic>
          <p:nvPicPr>
            <p:cNvPr id="22538" name="Picture 3" descr="pic_22654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432"/>
              <a:ext cx="4800" cy="32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9" name="Text Box 4"/>
            <p:cNvSpPr txBox="1"/>
            <p:nvPr/>
          </p:nvSpPr>
          <p:spPr>
            <a:xfrm>
              <a:off x="1296" y="1152"/>
              <a:ext cx="1200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latin typeface="Tahoma" panose="020B0604030504040204" pitchFamily="34" charset="0"/>
                  <a:ea typeface="黑体" panose="02010609060101010101" pitchFamily="2" charset="-122"/>
                </a:rPr>
                <a:t>淀粉</a:t>
              </a:r>
              <a:endParaRPr lang="zh-CN" alt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2540" name="Text Box 5"/>
            <p:cNvSpPr txBox="1"/>
            <p:nvPr/>
          </p:nvSpPr>
          <p:spPr>
            <a:xfrm>
              <a:off x="1410" y="2407"/>
              <a:ext cx="9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latin typeface="Tahoma" panose="020B0604030504040204" pitchFamily="34" charset="0"/>
                  <a:ea typeface="黑体" panose="02010609060101010101" pitchFamily="2" charset="-122"/>
                </a:rPr>
                <a:t>糖原</a:t>
              </a:r>
              <a:endParaRPr lang="zh-CN" alt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2541" name="Text Box 6"/>
            <p:cNvSpPr txBox="1"/>
            <p:nvPr/>
          </p:nvSpPr>
          <p:spPr>
            <a:xfrm>
              <a:off x="1440" y="3545"/>
              <a:ext cx="864" cy="33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  <a:latin typeface="Tahoma" panose="020B0604030504040204" pitchFamily="34" charset="0"/>
                  <a:ea typeface="黑体" panose="02010609060101010101" pitchFamily="2" charset="-122"/>
                </a:rPr>
                <a:t>纤维素</a:t>
              </a:r>
              <a:endParaRPr lang="zh-CN" alt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22531" name="Text Box 7"/>
          <p:cNvSpPr txBox="1"/>
          <p:nvPr/>
        </p:nvSpPr>
        <p:spPr>
          <a:xfrm>
            <a:off x="1487488" y="333375"/>
            <a:ext cx="9036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）多糖             ：由许多的单糖分子连接而成。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2" name="Text Box 8"/>
          <p:cNvSpPr txBox="1"/>
          <p:nvPr/>
        </p:nvSpPr>
        <p:spPr>
          <a:xfrm>
            <a:off x="3432175" y="1052513"/>
            <a:ext cx="5832475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黑体" panose="02010609060101010101" pitchFamily="2" charset="-122"/>
              </a:rPr>
              <a:t>构成它们的</a:t>
            </a:r>
            <a:r>
              <a:rPr lang="zh-CN" altLang="en-US" sz="2800" b="1" dirty="0">
                <a:solidFill>
                  <a:schemeClr val="tx2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基本单位</a:t>
            </a:r>
            <a:r>
              <a:rPr lang="zh-CN" altLang="en-US" sz="2800" b="1" dirty="0">
                <a:latin typeface="Comic Sans MS" panose="030F0702030302020204" pitchFamily="66" charset="0"/>
                <a:ea typeface="黑体" panose="02010609060101010101" pitchFamily="2" charset="-122"/>
              </a:rPr>
              <a:t>都是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葡萄糖</a:t>
            </a:r>
            <a:endParaRPr lang="zh-CN" altLang="en-US" sz="2800" dirty="0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2" charset="-122"/>
            </a:endParaRPr>
          </a:p>
        </p:txBody>
      </p:sp>
      <p:pic>
        <p:nvPicPr>
          <p:cNvPr id="22533" name="Picture 9" descr="20056210394651462"/>
          <p:cNvPicPr>
            <a:picLocks noChangeAspect="1"/>
          </p:cNvPicPr>
          <p:nvPr/>
        </p:nvPicPr>
        <p:blipFill>
          <a:blip r:embed="rId2"/>
          <a:srcRect b="-85"/>
          <a:stretch>
            <a:fillRect/>
          </a:stretch>
        </p:blipFill>
        <p:spPr>
          <a:xfrm>
            <a:off x="7032625" y="2420938"/>
            <a:ext cx="2951163" cy="276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Line 10"/>
          <p:cNvSpPr/>
          <p:nvPr/>
        </p:nvSpPr>
        <p:spPr>
          <a:xfrm flipH="1" flipV="1">
            <a:off x="5664200" y="2587625"/>
            <a:ext cx="2030413" cy="482600"/>
          </a:xfrm>
          <a:prstGeom prst="line">
            <a:avLst/>
          </a:prstGeom>
          <a:ln w="76200" cap="sq" cmpd="sng">
            <a:solidFill>
              <a:srgbClr val="FF00FF"/>
            </a:solidFill>
            <a:prstDash val="solid"/>
            <a:headEnd type="none" w="sm" len="sm"/>
            <a:tailEnd type="triangle" w="sm" len="sm"/>
          </a:ln>
        </p:spPr>
      </p:sp>
      <p:sp>
        <p:nvSpPr>
          <p:cNvPr id="22535" name="Line 11"/>
          <p:cNvSpPr/>
          <p:nvPr/>
        </p:nvSpPr>
        <p:spPr>
          <a:xfrm flipH="1">
            <a:off x="6672263" y="4292600"/>
            <a:ext cx="1727200" cy="1441450"/>
          </a:xfrm>
          <a:prstGeom prst="line">
            <a:avLst/>
          </a:prstGeom>
          <a:ln w="76200" cap="sq" cmpd="sng">
            <a:solidFill>
              <a:srgbClr val="FF00FF"/>
            </a:solidFill>
            <a:prstDash val="solid"/>
            <a:headEnd type="none" w="sm" len="sm"/>
            <a:tailEnd type="triangle" w="sm" len="sm"/>
          </a:ln>
        </p:spPr>
      </p:sp>
      <p:sp>
        <p:nvSpPr>
          <p:cNvPr id="22536" name="Line 12"/>
          <p:cNvSpPr/>
          <p:nvPr/>
        </p:nvSpPr>
        <p:spPr>
          <a:xfrm flipH="1">
            <a:off x="5591175" y="4365625"/>
            <a:ext cx="2089150" cy="23813"/>
          </a:xfrm>
          <a:prstGeom prst="line">
            <a:avLst/>
          </a:prstGeom>
          <a:ln w="76200" cap="sq" cmpd="sng">
            <a:solidFill>
              <a:srgbClr val="FF00FF"/>
            </a:solidFill>
            <a:prstDash val="solid"/>
            <a:headEnd type="none" w="sm" len="sm"/>
            <a:tailEnd type="triangle" w="sm" len="sm"/>
          </a:ln>
        </p:spPr>
      </p:sp>
      <p:sp>
        <p:nvSpPr>
          <p:cNvPr id="22537" name="TextBox 12"/>
          <p:cNvSpPr txBox="1"/>
          <p:nvPr/>
        </p:nvSpPr>
        <p:spPr>
          <a:xfrm>
            <a:off x="3071813" y="333375"/>
            <a:ext cx="28797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latin typeface="Arial" panose="020B0604020202020204" pitchFamily="34" charset="0"/>
              </a:rPr>
              <a:t>C</a:t>
            </a:r>
            <a:r>
              <a:rPr lang="en-US" altLang="zh-CN" sz="2800" b="1" baseline="-25000">
                <a:latin typeface="Arial" panose="020B0604020202020204" pitchFamily="34" charset="0"/>
              </a:rPr>
              <a:t>6</a:t>
            </a:r>
            <a:r>
              <a:rPr lang="en-US" altLang="zh-CN" sz="2800" b="1">
                <a:latin typeface="Arial" panose="020B0604020202020204" pitchFamily="34" charset="0"/>
              </a:rPr>
              <a:t>H</a:t>
            </a:r>
            <a:r>
              <a:rPr lang="en-US" altLang="zh-CN" sz="2800" b="1" baseline="-25000">
                <a:latin typeface="Arial" panose="020B0604020202020204" pitchFamily="34" charset="0"/>
              </a:rPr>
              <a:t>10</a:t>
            </a:r>
            <a:r>
              <a:rPr lang="en-US" altLang="zh-CN" sz="2800" b="1">
                <a:latin typeface="Arial" panose="020B0604020202020204" pitchFamily="34" charset="0"/>
              </a:rPr>
              <a:t>O</a:t>
            </a:r>
            <a:r>
              <a:rPr lang="en-US" altLang="zh-CN" sz="2800" b="1" baseline="-25000">
                <a:latin typeface="Arial" panose="020B0604020202020204" pitchFamily="34" charset="0"/>
              </a:rPr>
              <a:t>5</a:t>
            </a:r>
            <a:r>
              <a:rPr lang="zh-CN" altLang="en-US" sz="2800" b="1" dirty="0">
                <a:latin typeface="Arial" panose="020B0604020202020204" pitchFamily="34" charset="0"/>
              </a:rPr>
              <a:t>）</a:t>
            </a:r>
            <a:r>
              <a:rPr lang="en-US" altLang="zh-CN" sz="2800" b="1" baseline="-25000">
                <a:latin typeface="Arial" panose="020B0604020202020204" pitchFamily="34" charset="0"/>
              </a:rPr>
              <a:t>n</a:t>
            </a:r>
            <a:endParaRPr lang="zh-CN" altLang="en-US" sz="2800" b="1" baseline="-25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8475" name="Group 43"/>
          <p:cNvGraphicFramePr>
            <a:graphicFrameLocks noGrp="1"/>
          </p:cNvGraphicFramePr>
          <p:nvPr/>
        </p:nvGraphicFramePr>
        <p:xfrm>
          <a:off x="1676400" y="333375"/>
          <a:ext cx="8522970" cy="5581650"/>
        </p:xfrm>
        <a:graphic>
          <a:graphicData uri="http://schemas.openxmlformats.org/drawingml/2006/table">
            <a:tbl>
              <a:tblPr/>
              <a:tblGrid>
                <a:gridCol w="939800"/>
                <a:gridCol w="1516380"/>
                <a:gridCol w="3187065"/>
                <a:gridCol w="2879725"/>
              </a:tblGrid>
              <a:tr h="609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种类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分布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华文中宋" panose="02010600040101010101" pitchFamily="2" charset="-122"/>
                        </a:rPr>
                        <a:t>功能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24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多糖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63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66" name="Text Box 30"/>
          <p:cNvSpPr txBox="1"/>
          <p:nvPr/>
        </p:nvSpPr>
        <p:spPr>
          <a:xfrm>
            <a:off x="2927350" y="1412875"/>
            <a:ext cx="1152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淀粉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67" name="Text Box 31"/>
          <p:cNvSpPr txBox="1"/>
          <p:nvPr/>
        </p:nvSpPr>
        <p:spPr>
          <a:xfrm>
            <a:off x="2782888" y="2781300"/>
            <a:ext cx="1441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纤维素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68" name="Text Box 32"/>
          <p:cNvSpPr txBox="1"/>
          <p:nvPr/>
        </p:nvSpPr>
        <p:spPr>
          <a:xfrm>
            <a:off x="2782888" y="3933825"/>
            <a:ext cx="1368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肝糖原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69" name="Text Box 33"/>
          <p:cNvSpPr txBox="1"/>
          <p:nvPr/>
        </p:nvSpPr>
        <p:spPr>
          <a:xfrm>
            <a:off x="2782888" y="5013325"/>
            <a:ext cx="14112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肌糖原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0" name="Text Box 34"/>
          <p:cNvSpPr txBox="1"/>
          <p:nvPr/>
        </p:nvSpPr>
        <p:spPr>
          <a:xfrm>
            <a:off x="4403725" y="981075"/>
            <a:ext cx="2987675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植物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粮食作物的种子、变态茎或根等储藏器官中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1" name="Text Box 35"/>
          <p:cNvSpPr txBox="1"/>
          <p:nvPr/>
        </p:nvSpPr>
        <p:spPr>
          <a:xfrm>
            <a:off x="4224338" y="2689225"/>
            <a:ext cx="3352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植物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细胞的细胞壁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2" name="Text Box 36"/>
          <p:cNvSpPr txBox="1"/>
          <p:nvPr/>
        </p:nvSpPr>
        <p:spPr>
          <a:xfrm>
            <a:off x="4511675" y="3860800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的肝脏中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3" name="Text Box 37"/>
          <p:cNvSpPr txBox="1"/>
          <p:nvPr/>
        </p:nvSpPr>
        <p:spPr>
          <a:xfrm>
            <a:off x="4224338" y="5013325"/>
            <a:ext cx="30429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动物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的肌肉组织中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4" name="Text Box 38"/>
          <p:cNvSpPr txBox="1"/>
          <p:nvPr/>
        </p:nvSpPr>
        <p:spPr>
          <a:xfrm>
            <a:off x="7967663" y="1341438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储存能量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5" name="Text Box 39"/>
          <p:cNvSpPr txBox="1"/>
          <p:nvPr/>
        </p:nvSpPr>
        <p:spPr>
          <a:xfrm>
            <a:off x="7680325" y="2708275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支持保护细胞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6" name="Text Box 40"/>
          <p:cNvSpPr txBox="1"/>
          <p:nvPr/>
        </p:nvSpPr>
        <p:spPr>
          <a:xfrm>
            <a:off x="7391400" y="3933825"/>
            <a:ext cx="27457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储存能量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77" name="Text Box 41"/>
          <p:cNvSpPr txBox="1"/>
          <p:nvPr/>
        </p:nvSpPr>
        <p:spPr>
          <a:xfrm>
            <a:off x="7988300" y="516890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储存能量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94" name="Rectangle 42"/>
          <p:cNvSpPr/>
          <p:nvPr/>
        </p:nvSpPr>
        <p:spPr>
          <a:xfrm>
            <a:off x="2208213" y="5761038"/>
            <a:ext cx="7772400" cy="83661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/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3 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各种多糖的分布和作用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  <a:hlinkClick r:id="rId1" action="ppaction://hlinksldjump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6945" y="2104390"/>
            <a:ext cx="102755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还有一种多糖</a:t>
            </a:r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几丁质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59240" y="3690620"/>
            <a:ext cx="2592070" cy="10083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  <a:sym typeface="+mn-ea"/>
              </a:rPr>
              <a:t>血液中葡萄糖含量低时可分解补充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6" grpId="0"/>
      <p:bldP spid="14367" grpId="0"/>
      <p:bldP spid="14368" grpId="0"/>
      <p:bldP spid="14369" grpId="0"/>
      <p:bldP spid="14370" grpId="0"/>
      <p:bldP spid="14371" grpId="0"/>
      <p:bldP spid="14372" grpId="0"/>
      <p:bldP spid="14373" grpId="0"/>
      <p:bldP spid="14374" grpId="0"/>
      <p:bldP spid="14375" grpId="0"/>
      <p:bldP spid="14376" grpId="0"/>
      <p:bldP spid="14377" grpId="0"/>
      <p:bldP spid="3" grpId="0"/>
      <p:bldP spid="5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0368,&quot;width&quot;:23040}"/>
</p:tagLst>
</file>

<file path=ppt/tags/tag2.xml><?xml version="1.0" encoding="utf-8"?>
<p:tagLst xmlns:p="http://schemas.openxmlformats.org/presentationml/2006/main">
  <p:tag name="KSO_WM_UNIT_TABLE_BEAUTIFY" val="smartTable{021e48e1-b595-4932-bed2-847b4de0ca9f}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0</TotalTime>
  <Words>1456</Words>
  <Application>WPS 演示</Application>
  <PresentationFormat>在屏幕上显示</PresentationFormat>
  <Paragraphs>384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Franklin Gothic Medium</vt:lpstr>
      <vt:lpstr>微软雅黑</vt:lpstr>
      <vt:lpstr>Wingdings 2</vt:lpstr>
      <vt:lpstr>Arial</vt:lpstr>
      <vt:lpstr>楷体_GB2312</vt:lpstr>
      <vt:lpstr>新宋体</vt:lpstr>
      <vt:lpstr>华文中宋</vt:lpstr>
      <vt:lpstr>Franklin Gothic Book</vt:lpstr>
      <vt:lpstr>黑体</vt:lpstr>
      <vt:lpstr>Arial Unicode MS</vt:lpstr>
      <vt:lpstr>Tahoma</vt:lpstr>
      <vt:lpstr>Comic Sans MS</vt:lpstr>
      <vt:lpstr>Calibri</vt:lpstr>
      <vt:lpstr>Times New Roman</vt:lpstr>
      <vt:lpstr>Arial Unicode MS</vt:lpstr>
      <vt:lpstr>华文新魏</vt:lpstr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高考学习网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高考学习网</dc:title>
  <dc:creator>高考学习网</dc:creator>
  <cp:keywords>高考学习网</cp:keywords>
  <dc:description>高考学习网</dc:description>
  <dc:subject>高考学习网</dc:subject>
  <cp:category>高考学习网</cp:category>
  <cp:lastModifiedBy>maybe_pretty </cp:lastModifiedBy>
  <cp:revision>29</cp:revision>
  <dcterms:created xsi:type="dcterms:W3CDTF">2020-09-08T01:10:00Z</dcterms:created>
  <dcterms:modified xsi:type="dcterms:W3CDTF">2020-09-12T12:02:27Z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NXTAG2">
    <vt:lpwstr>00080094200000000000010250500207f7000400038000</vt:lpwstr>
  </property>
</Properties>
</file>